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8" r:id="rId2"/>
    <p:sldId id="283" r:id="rId3"/>
    <p:sldId id="343" r:id="rId4"/>
    <p:sldId id="344" r:id="rId5"/>
    <p:sldId id="285" r:id="rId6"/>
    <p:sldId id="336" r:id="rId7"/>
    <p:sldId id="349" r:id="rId8"/>
    <p:sldId id="350" r:id="rId9"/>
    <p:sldId id="351" r:id="rId10"/>
    <p:sldId id="346" r:id="rId11"/>
    <p:sldId id="270" r:id="rId12"/>
    <p:sldId id="347" r:id="rId13"/>
    <p:sldId id="337" r:id="rId14"/>
    <p:sldId id="319" r:id="rId15"/>
    <p:sldId id="335" r:id="rId16"/>
    <p:sldId id="282" r:id="rId17"/>
    <p:sldId id="313" r:id="rId18"/>
    <p:sldId id="314" r:id="rId19"/>
    <p:sldId id="317" r:id="rId20"/>
    <p:sldId id="318" r:id="rId21"/>
    <p:sldId id="271" r:id="rId22"/>
    <p:sldId id="342" r:id="rId23"/>
    <p:sldId id="339" r:id="rId24"/>
    <p:sldId id="352" r:id="rId25"/>
    <p:sldId id="340" r:id="rId26"/>
    <p:sldId id="341" r:id="rId27"/>
    <p:sldId id="312" r:id="rId28"/>
    <p:sldId id="338" r:id="rId29"/>
    <p:sldId id="357" r:id="rId30"/>
    <p:sldId id="328" r:id="rId31"/>
    <p:sldId id="302" r:id="rId32"/>
    <p:sldId id="303" r:id="rId33"/>
    <p:sldId id="330" r:id="rId34"/>
    <p:sldId id="301" r:id="rId35"/>
    <p:sldId id="348"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147146"/>
    <a:srgbClr val="177A9C"/>
    <a:srgbClr val="E7681A"/>
    <a:srgbClr val="811F6F"/>
    <a:srgbClr val="9D192E"/>
    <a:srgbClr val="641A58"/>
    <a:srgbClr val="E5324A"/>
    <a:srgbClr val="9C3488"/>
    <a:srgbClr val="00A56F"/>
    <a:srgbClr val="EE7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24" autoAdjust="0"/>
    <p:restoredTop sz="94660"/>
  </p:normalViewPr>
  <p:slideViewPr>
    <p:cSldViewPr snapToGrid="0">
      <p:cViewPr varScale="1">
        <p:scale>
          <a:sx n="66" d="100"/>
          <a:sy n="66" d="100"/>
        </p:scale>
        <p:origin x="761" y="2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E8113-A81C-054E-9CE5-7A2D59D94449}" type="datetimeFigureOut">
              <a:rPr lang="en-US" smtClean="0"/>
              <a:t>6/8/2017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65EFD-361C-AB43-AC0D-0B721C78F474}" type="slidenum">
              <a:rPr lang="en-US" smtClean="0"/>
              <a:t>‹#›</a:t>
            </a:fld>
            <a:endParaRPr lang="en-US"/>
          </a:p>
        </p:txBody>
      </p:sp>
    </p:spTree>
    <p:extLst>
      <p:ext uri="{BB962C8B-B14F-4D97-AF65-F5344CB8AC3E}">
        <p14:creationId xmlns:p14="http://schemas.microsoft.com/office/powerpoint/2010/main" val="44059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a:t>
            </a:fld>
            <a:endParaRPr lang="en-US"/>
          </a:p>
        </p:txBody>
      </p:sp>
    </p:spTree>
    <p:extLst>
      <p:ext uri="{BB962C8B-B14F-4D97-AF65-F5344CB8AC3E}">
        <p14:creationId xmlns:p14="http://schemas.microsoft.com/office/powerpoint/2010/main" val="34504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11</a:t>
            </a:fld>
            <a:endParaRPr lang="en-US"/>
          </a:p>
        </p:txBody>
      </p:sp>
    </p:spTree>
    <p:extLst>
      <p:ext uri="{BB962C8B-B14F-4D97-AF65-F5344CB8AC3E}">
        <p14:creationId xmlns:p14="http://schemas.microsoft.com/office/powerpoint/2010/main" val="340989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13</a:t>
            </a:fld>
            <a:endParaRPr lang="en-US"/>
          </a:p>
        </p:txBody>
      </p:sp>
    </p:spTree>
    <p:extLst>
      <p:ext uri="{BB962C8B-B14F-4D97-AF65-F5344CB8AC3E}">
        <p14:creationId xmlns:p14="http://schemas.microsoft.com/office/powerpoint/2010/main" val="34127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14</a:t>
            </a:fld>
            <a:endParaRPr lang="en-US"/>
          </a:p>
        </p:txBody>
      </p:sp>
    </p:spTree>
    <p:extLst>
      <p:ext uri="{BB962C8B-B14F-4D97-AF65-F5344CB8AC3E}">
        <p14:creationId xmlns:p14="http://schemas.microsoft.com/office/powerpoint/2010/main" val="334337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15</a:t>
            </a:fld>
            <a:endParaRPr lang="en-US"/>
          </a:p>
        </p:txBody>
      </p:sp>
    </p:spTree>
    <p:extLst>
      <p:ext uri="{BB962C8B-B14F-4D97-AF65-F5344CB8AC3E}">
        <p14:creationId xmlns:p14="http://schemas.microsoft.com/office/powerpoint/2010/main" val="85068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16</a:t>
            </a:fld>
            <a:endParaRPr lang="en-US"/>
          </a:p>
        </p:txBody>
      </p:sp>
    </p:spTree>
    <p:extLst>
      <p:ext uri="{BB962C8B-B14F-4D97-AF65-F5344CB8AC3E}">
        <p14:creationId xmlns:p14="http://schemas.microsoft.com/office/powerpoint/2010/main" val="1287610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17</a:t>
            </a:fld>
            <a:endParaRPr lang="en-US"/>
          </a:p>
        </p:txBody>
      </p:sp>
    </p:spTree>
    <p:extLst>
      <p:ext uri="{BB962C8B-B14F-4D97-AF65-F5344CB8AC3E}">
        <p14:creationId xmlns:p14="http://schemas.microsoft.com/office/powerpoint/2010/main" val="355486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18</a:t>
            </a:fld>
            <a:endParaRPr lang="en-US"/>
          </a:p>
        </p:txBody>
      </p:sp>
    </p:spTree>
    <p:extLst>
      <p:ext uri="{BB962C8B-B14F-4D97-AF65-F5344CB8AC3E}">
        <p14:creationId xmlns:p14="http://schemas.microsoft.com/office/powerpoint/2010/main" val="3033059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19</a:t>
            </a:fld>
            <a:endParaRPr lang="en-US"/>
          </a:p>
        </p:txBody>
      </p:sp>
    </p:spTree>
    <p:extLst>
      <p:ext uri="{BB962C8B-B14F-4D97-AF65-F5344CB8AC3E}">
        <p14:creationId xmlns:p14="http://schemas.microsoft.com/office/powerpoint/2010/main" val="4014890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20</a:t>
            </a:fld>
            <a:endParaRPr lang="en-US"/>
          </a:p>
        </p:txBody>
      </p:sp>
    </p:spTree>
    <p:extLst>
      <p:ext uri="{BB962C8B-B14F-4D97-AF65-F5344CB8AC3E}">
        <p14:creationId xmlns:p14="http://schemas.microsoft.com/office/powerpoint/2010/main" val="15738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21</a:t>
            </a:fld>
            <a:endParaRPr lang="en-US"/>
          </a:p>
        </p:txBody>
      </p:sp>
    </p:spTree>
    <p:extLst>
      <p:ext uri="{BB962C8B-B14F-4D97-AF65-F5344CB8AC3E}">
        <p14:creationId xmlns:p14="http://schemas.microsoft.com/office/powerpoint/2010/main" val="191084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a:t>
            </a:fld>
            <a:endParaRPr lang="en-US"/>
          </a:p>
        </p:txBody>
      </p:sp>
    </p:spTree>
    <p:extLst>
      <p:ext uri="{BB962C8B-B14F-4D97-AF65-F5344CB8AC3E}">
        <p14:creationId xmlns:p14="http://schemas.microsoft.com/office/powerpoint/2010/main" val="43030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22</a:t>
            </a:fld>
            <a:endParaRPr lang="en-US"/>
          </a:p>
        </p:txBody>
      </p:sp>
    </p:spTree>
    <p:extLst>
      <p:ext uri="{BB962C8B-B14F-4D97-AF65-F5344CB8AC3E}">
        <p14:creationId xmlns:p14="http://schemas.microsoft.com/office/powerpoint/2010/main" val="245779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23</a:t>
            </a:fld>
            <a:endParaRPr lang="en-US"/>
          </a:p>
        </p:txBody>
      </p:sp>
    </p:spTree>
    <p:extLst>
      <p:ext uri="{BB962C8B-B14F-4D97-AF65-F5344CB8AC3E}">
        <p14:creationId xmlns:p14="http://schemas.microsoft.com/office/powerpoint/2010/main" val="1997700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25</a:t>
            </a:fld>
            <a:endParaRPr lang="en-US"/>
          </a:p>
        </p:txBody>
      </p:sp>
    </p:spTree>
    <p:extLst>
      <p:ext uri="{BB962C8B-B14F-4D97-AF65-F5344CB8AC3E}">
        <p14:creationId xmlns:p14="http://schemas.microsoft.com/office/powerpoint/2010/main" val="387360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26</a:t>
            </a:fld>
            <a:endParaRPr lang="en-US"/>
          </a:p>
        </p:txBody>
      </p:sp>
    </p:spTree>
    <p:extLst>
      <p:ext uri="{BB962C8B-B14F-4D97-AF65-F5344CB8AC3E}">
        <p14:creationId xmlns:p14="http://schemas.microsoft.com/office/powerpoint/2010/main" val="2121399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27</a:t>
            </a:fld>
            <a:endParaRPr lang="en-US"/>
          </a:p>
        </p:txBody>
      </p:sp>
    </p:spTree>
    <p:extLst>
      <p:ext uri="{BB962C8B-B14F-4D97-AF65-F5344CB8AC3E}">
        <p14:creationId xmlns:p14="http://schemas.microsoft.com/office/powerpoint/2010/main" val="1260295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28</a:t>
            </a:fld>
            <a:endParaRPr lang="en-US"/>
          </a:p>
        </p:txBody>
      </p:sp>
    </p:spTree>
    <p:extLst>
      <p:ext uri="{BB962C8B-B14F-4D97-AF65-F5344CB8AC3E}">
        <p14:creationId xmlns:p14="http://schemas.microsoft.com/office/powerpoint/2010/main" val="971825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30</a:t>
            </a:fld>
            <a:endParaRPr lang="en-US"/>
          </a:p>
        </p:txBody>
      </p:sp>
    </p:spTree>
    <p:extLst>
      <p:ext uri="{BB962C8B-B14F-4D97-AF65-F5344CB8AC3E}">
        <p14:creationId xmlns:p14="http://schemas.microsoft.com/office/powerpoint/2010/main" val="1882914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31</a:t>
            </a:fld>
            <a:endParaRPr lang="en-US"/>
          </a:p>
        </p:txBody>
      </p:sp>
    </p:spTree>
    <p:extLst>
      <p:ext uri="{BB962C8B-B14F-4D97-AF65-F5344CB8AC3E}">
        <p14:creationId xmlns:p14="http://schemas.microsoft.com/office/powerpoint/2010/main" val="3922660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32</a:t>
            </a:fld>
            <a:endParaRPr lang="en-US"/>
          </a:p>
        </p:txBody>
      </p:sp>
    </p:spTree>
    <p:extLst>
      <p:ext uri="{BB962C8B-B14F-4D97-AF65-F5344CB8AC3E}">
        <p14:creationId xmlns:p14="http://schemas.microsoft.com/office/powerpoint/2010/main" val="2268879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33</a:t>
            </a:fld>
            <a:endParaRPr lang="en-US"/>
          </a:p>
        </p:txBody>
      </p:sp>
    </p:spTree>
    <p:extLst>
      <p:ext uri="{BB962C8B-B14F-4D97-AF65-F5344CB8AC3E}">
        <p14:creationId xmlns:p14="http://schemas.microsoft.com/office/powerpoint/2010/main" val="63386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a:t>
            </a:fld>
            <a:endParaRPr lang="en-US"/>
          </a:p>
        </p:txBody>
      </p:sp>
    </p:spTree>
    <p:extLst>
      <p:ext uri="{BB962C8B-B14F-4D97-AF65-F5344CB8AC3E}">
        <p14:creationId xmlns:p14="http://schemas.microsoft.com/office/powerpoint/2010/main" val="356078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34</a:t>
            </a:fld>
            <a:endParaRPr lang="en-US"/>
          </a:p>
        </p:txBody>
      </p:sp>
    </p:spTree>
    <p:extLst>
      <p:ext uri="{BB962C8B-B14F-4D97-AF65-F5344CB8AC3E}">
        <p14:creationId xmlns:p14="http://schemas.microsoft.com/office/powerpoint/2010/main" val="111120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35</a:t>
            </a:fld>
            <a:endParaRPr lang="en-US"/>
          </a:p>
        </p:txBody>
      </p:sp>
    </p:spTree>
    <p:extLst>
      <p:ext uri="{BB962C8B-B14F-4D97-AF65-F5344CB8AC3E}">
        <p14:creationId xmlns:p14="http://schemas.microsoft.com/office/powerpoint/2010/main" val="2085063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36</a:t>
            </a:fld>
            <a:endParaRPr lang="en-US"/>
          </a:p>
        </p:txBody>
      </p:sp>
    </p:spTree>
    <p:extLst>
      <p:ext uri="{BB962C8B-B14F-4D97-AF65-F5344CB8AC3E}">
        <p14:creationId xmlns:p14="http://schemas.microsoft.com/office/powerpoint/2010/main" val="223871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4</a:t>
            </a:fld>
            <a:endParaRPr lang="en-US"/>
          </a:p>
        </p:txBody>
      </p:sp>
    </p:spTree>
    <p:extLst>
      <p:ext uri="{BB962C8B-B14F-4D97-AF65-F5344CB8AC3E}">
        <p14:creationId xmlns:p14="http://schemas.microsoft.com/office/powerpoint/2010/main" val="10360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5</a:t>
            </a:fld>
            <a:endParaRPr lang="en-US"/>
          </a:p>
        </p:txBody>
      </p:sp>
    </p:spTree>
    <p:extLst>
      <p:ext uri="{BB962C8B-B14F-4D97-AF65-F5344CB8AC3E}">
        <p14:creationId xmlns:p14="http://schemas.microsoft.com/office/powerpoint/2010/main" val="28386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6</a:t>
            </a:fld>
            <a:endParaRPr lang="en-US"/>
          </a:p>
        </p:txBody>
      </p:sp>
    </p:spTree>
    <p:extLst>
      <p:ext uri="{BB962C8B-B14F-4D97-AF65-F5344CB8AC3E}">
        <p14:creationId xmlns:p14="http://schemas.microsoft.com/office/powerpoint/2010/main" val="13814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7</a:t>
            </a:fld>
            <a:endParaRPr lang="en-US"/>
          </a:p>
        </p:txBody>
      </p:sp>
    </p:spTree>
    <p:extLst>
      <p:ext uri="{BB962C8B-B14F-4D97-AF65-F5344CB8AC3E}">
        <p14:creationId xmlns:p14="http://schemas.microsoft.com/office/powerpoint/2010/main" val="9181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8</a:t>
            </a:fld>
            <a:endParaRPr lang="en-US"/>
          </a:p>
        </p:txBody>
      </p:sp>
    </p:spTree>
    <p:extLst>
      <p:ext uri="{BB962C8B-B14F-4D97-AF65-F5344CB8AC3E}">
        <p14:creationId xmlns:p14="http://schemas.microsoft.com/office/powerpoint/2010/main" val="146115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365EFD-361C-AB43-AC0D-0B721C78F474}" type="slidenum">
              <a:rPr lang="en-US" smtClean="0"/>
              <a:t>9</a:t>
            </a:fld>
            <a:endParaRPr lang="en-US"/>
          </a:p>
        </p:txBody>
      </p:sp>
    </p:spTree>
    <p:extLst>
      <p:ext uri="{BB962C8B-B14F-4D97-AF65-F5344CB8AC3E}">
        <p14:creationId xmlns:p14="http://schemas.microsoft.com/office/powerpoint/2010/main" val="99096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6B23566-020B-4DF7-8D35-697AEB93DD69}" type="datetimeFigureOut">
              <a:rPr lang="en-AU" smtClean="0"/>
              <a:t>8/06/2017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1685940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6B23566-020B-4DF7-8D35-697AEB93DD69}" type="datetimeFigureOut">
              <a:rPr lang="en-AU" smtClean="0"/>
              <a:t>8/06/2017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500701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6B23566-020B-4DF7-8D35-697AEB93DD69}" type="datetimeFigureOut">
              <a:rPr lang="en-AU" smtClean="0"/>
              <a:t>8/06/2017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227947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1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365125"/>
            <a:ext cx="9220200" cy="1325563"/>
          </a:xfrm>
        </p:spPr>
        <p:txBody>
          <a:bodyPr/>
          <a:lstStyle>
            <a:lvl1pPr>
              <a:defRPr b="1"/>
            </a:lvl1pPr>
          </a:lstStyle>
          <a:p>
            <a:r>
              <a:rPr lang="en-US" dirty="0"/>
              <a:t>Click to edit Master title style</a:t>
            </a:r>
            <a:endParaRPr lang="en-AU" dirty="0"/>
          </a:p>
        </p:txBody>
      </p:sp>
      <p:sp>
        <p:nvSpPr>
          <p:cNvPr id="3" name="Content Placeholder 2"/>
          <p:cNvSpPr>
            <a:spLocks noGrp="1"/>
          </p:cNvSpPr>
          <p:nvPr>
            <p:ph idx="1" hasCustomPrompt="1"/>
          </p:nvPr>
        </p:nvSpPr>
        <p:spPr>
          <a:xfrm>
            <a:off x="2133600" y="1825625"/>
            <a:ext cx="9220200" cy="4351338"/>
          </a:xfrm>
        </p:spPr>
        <p:txBody>
          <a:bodyPr/>
          <a:lstStyle>
            <a:lvl1pPr marL="228600" indent="-228600">
              <a:buFontTx/>
              <a:buBlip>
                <a:blip r:embed="rId2"/>
              </a:buBlip>
              <a:defRPr/>
            </a:lvl1pPr>
            <a:lvl2pPr marL="685800" indent="-228600">
              <a:buFontTx/>
              <a:buBlip>
                <a:blip r:embed="rId3"/>
              </a:buBlip>
              <a:defRPr/>
            </a:lvl2p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66B23566-020B-4DF7-8D35-697AEB93DD69}" type="datetimeFigureOut">
              <a:rPr lang="en-AU" smtClean="0"/>
              <a:t>8/06/2017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DDC787-61BA-4E95-8ACD-225C28007EA9}" type="slidenum">
              <a:rPr lang="en-AU" smtClean="0"/>
              <a:t>‹#›</a:t>
            </a:fld>
            <a:endParaRPr lang="en-AU"/>
          </a:p>
        </p:txBody>
      </p:sp>
      <p:pic>
        <p:nvPicPr>
          <p:cNvPr id="7" name="Content Placeholder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spTree>
    <p:extLst>
      <p:ext uri="{BB962C8B-B14F-4D97-AF65-F5344CB8AC3E}">
        <p14:creationId xmlns:p14="http://schemas.microsoft.com/office/powerpoint/2010/main" val="161048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44795" y="352167"/>
            <a:ext cx="5617210" cy="2852737"/>
          </a:xfrm>
        </p:spPr>
        <p:txBody>
          <a:bodyPr anchor="b">
            <a:normAutofit/>
          </a:bodyPr>
          <a:lstStyle>
            <a:lvl1pPr algn="ctr">
              <a:defRPr sz="6600" b="1"/>
            </a:lvl1pPr>
          </a:lstStyle>
          <a:p>
            <a:r>
              <a:rPr lang="en-US" dirty="0"/>
              <a:t>Click to edit Master title style</a:t>
            </a:r>
            <a:endParaRPr lang="en-AU" dirty="0"/>
          </a:p>
        </p:txBody>
      </p:sp>
      <p:sp>
        <p:nvSpPr>
          <p:cNvPr id="3" name="Text Placeholder 2"/>
          <p:cNvSpPr>
            <a:spLocks noGrp="1"/>
          </p:cNvSpPr>
          <p:nvPr>
            <p:ph type="body" idx="1"/>
          </p:nvPr>
        </p:nvSpPr>
        <p:spPr>
          <a:xfrm>
            <a:off x="5387546" y="3453414"/>
            <a:ext cx="596625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23566-020B-4DF7-8D35-697AEB93DD69}" type="datetimeFigureOut">
              <a:rPr lang="en-AU" smtClean="0"/>
              <a:t>8/06/2017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DDC787-61BA-4E95-8ACD-225C28007EA9}" type="slidenum">
              <a:rPr lang="en-AU" smtClean="0"/>
              <a:t>‹#›</a:t>
            </a:fld>
            <a:endParaRPr lang="en-AU"/>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9286" b="9347"/>
          <a:stretch/>
        </p:blipFill>
        <p:spPr>
          <a:xfrm>
            <a:off x="-601879" y="2415603"/>
            <a:ext cx="5989425" cy="5690431"/>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0788" t="11623" r="9091" b="17633"/>
          <a:stretch/>
        </p:blipFill>
        <p:spPr>
          <a:xfrm>
            <a:off x="5206828" y="4510216"/>
            <a:ext cx="3732569" cy="2200372"/>
          </a:xfrm>
          <a:prstGeom prst="rect">
            <a:avLst/>
          </a:prstGeom>
        </p:spPr>
      </p:pic>
    </p:spTree>
    <p:extLst>
      <p:ext uri="{BB962C8B-B14F-4D97-AF65-F5344CB8AC3E}">
        <p14:creationId xmlns:p14="http://schemas.microsoft.com/office/powerpoint/2010/main" val="356126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6B23566-020B-4DF7-8D35-697AEB93DD69}" type="datetimeFigureOut">
              <a:rPr lang="en-AU" smtClean="0"/>
              <a:t>8/06/2017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151370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6B23566-020B-4DF7-8D35-697AEB93DD69}" type="datetimeFigureOut">
              <a:rPr lang="en-AU" smtClean="0"/>
              <a:t>8/06/2017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105678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6B23566-020B-4DF7-8D35-697AEB93DD69}" type="datetimeFigureOut">
              <a:rPr lang="en-AU" smtClean="0"/>
              <a:t>8/06/2017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8319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23566-020B-4DF7-8D35-697AEB93DD69}" type="datetimeFigureOut">
              <a:rPr lang="en-AU" smtClean="0"/>
              <a:t>8/06/2017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120858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B23566-020B-4DF7-8D35-697AEB93DD69}" type="datetimeFigureOut">
              <a:rPr lang="en-AU" smtClean="0"/>
              <a:t>8/06/2017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115211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B23566-020B-4DF7-8D35-697AEB93DD69}" type="datetimeFigureOut">
              <a:rPr lang="en-AU" smtClean="0"/>
              <a:t>8/06/2017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DDC787-61BA-4E95-8ACD-225C28007EA9}" type="slidenum">
              <a:rPr lang="en-AU" smtClean="0"/>
              <a:t>‹#›</a:t>
            </a:fld>
            <a:endParaRPr lang="en-AU"/>
          </a:p>
        </p:txBody>
      </p:sp>
    </p:spTree>
    <p:extLst>
      <p:ext uri="{BB962C8B-B14F-4D97-AF65-F5344CB8AC3E}">
        <p14:creationId xmlns:p14="http://schemas.microsoft.com/office/powerpoint/2010/main" val="32453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23566-020B-4DF7-8D35-697AEB93DD69}" type="datetimeFigureOut">
              <a:rPr lang="en-AU" smtClean="0"/>
              <a:t>8/06/2017</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DC787-61BA-4E95-8ACD-225C28007EA9}" type="slidenum">
              <a:rPr lang="en-AU" smtClean="0"/>
              <a:t>‹#›</a:t>
            </a:fld>
            <a:endParaRPr lang="en-AU"/>
          </a:p>
        </p:txBody>
      </p:sp>
    </p:spTree>
    <p:extLst>
      <p:ext uri="{BB962C8B-B14F-4D97-AF65-F5344CB8AC3E}">
        <p14:creationId xmlns:p14="http://schemas.microsoft.com/office/powerpoint/2010/main" val="88748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australian.com.au/higher-education/there-has-never-been-a-more-exciting-time-for-the-ba/news-story/d6fb6b62dd04c9da1dcb1bdf578fe295"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tiff"/><Relationship Id="rId18" Type="http://schemas.openxmlformats.org/officeDocument/2006/relationships/image" Target="../media/image46.tiff"/><Relationship Id="rId3" Type="http://schemas.openxmlformats.org/officeDocument/2006/relationships/image" Target="../media/image33.tiff"/><Relationship Id="rId7" Type="http://schemas.openxmlformats.org/officeDocument/2006/relationships/hyperlink" Target="https://www.google.com.au/imgres?imgurl=http://www.londoninternational.ac.uk/sites/default/files/imagecache/threequaterwidth_cropped/Humanities-hub.jpg&amp;imgrefurl=http://www.londoninternational.ac.uk/humanities&amp;docid=rL4jqNm4TJAbPM&amp;tbnid=86PGHS4-cXVr9M:&amp;vet=10ahUKEwj-uPzM1a_TAhXFVbwKHXufA_8QMwgpKAkwCQ..i&amp;w=720&amp;h=220&amp;client=firefox-b-ab&amp;bih=736&amp;biw=1068&amp;q=humanities&amp;ved=0ahUKEwj-uPzM1a_TAhXFVbwKHXufA_8QMwgpKAkwCQ&amp;iact=mrc&amp;uact=8" TargetMode="External"/><Relationship Id="rId12" Type="http://schemas.openxmlformats.org/officeDocument/2006/relationships/image" Target="../media/image40.tiff"/><Relationship Id="rId17" Type="http://schemas.openxmlformats.org/officeDocument/2006/relationships/image" Target="../media/image45.tiff"/><Relationship Id="rId2" Type="http://schemas.openxmlformats.org/officeDocument/2006/relationships/notesSlide" Target="../notesSlides/notesSlide20.xml"/><Relationship Id="rId16"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35.tiff"/><Relationship Id="rId11" Type="http://schemas.openxmlformats.org/officeDocument/2006/relationships/image" Target="../media/image39.tiff"/><Relationship Id="rId5" Type="http://schemas.openxmlformats.org/officeDocument/2006/relationships/hyperlink" Target="https://www.google.com.au/imgres?imgurl=https://media.licdn.com/mpr/mpr/shrinknp_800_800/p/6/000/291/324/2b740a1.jpg&amp;imgrefurl=https://www.linkedin.com/pulse/20130625075243-2259773-why-learning-the-humanities-is-a-key-to-success&amp;docid=xMPyXmnOobr_6M&amp;tbnid=eW1DXcjONrfFSM:&amp;vet=10ahUKEwj-uPzM1a_TAhXFVbwKHXufA_8QMwgjKAMwAw..i&amp;w=800&amp;h=669&amp;client=firefox-b-ab&amp;bih=627&amp;biw=1228&amp;q=humanities&amp;ved=0ahUKEwj-uPzM1a_TAhXFVbwKHXufA_8QMwgjKAMwAw&amp;iact=mrc&amp;uact=8" TargetMode="External"/><Relationship Id="rId15" Type="http://schemas.openxmlformats.org/officeDocument/2006/relationships/image" Target="../media/image43.tiff"/><Relationship Id="rId10" Type="http://schemas.openxmlformats.org/officeDocument/2006/relationships/image" Target="../media/image38.tiff"/><Relationship Id="rId19" Type="http://schemas.openxmlformats.org/officeDocument/2006/relationships/image" Target="../media/image47.tiff"/><Relationship Id="rId4" Type="http://schemas.openxmlformats.org/officeDocument/2006/relationships/image" Target="../media/image34.tiff"/><Relationship Id="rId9" Type="http://schemas.openxmlformats.org/officeDocument/2006/relationships/image" Target="../media/image37.tiff"/><Relationship Id="rId14" Type="http://schemas.openxmlformats.org/officeDocument/2006/relationships/image" Target="../media/image42.tif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123rf.com/photo_10015033_one-person-says-pick-me-and-stands-out-from-the-crowded-field-of-applicants-for-a-new-job-or-other-d.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8.png"/><Relationship Id="rId4" Type="http://schemas.openxmlformats.org/officeDocument/2006/relationships/hyperlink" Target="mailto:d.gannaway@uq.edu.a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286" b="9347"/>
          <a:stretch/>
        </p:blipFill>
        <p:spPr>
          <a:xfrm>
            <a:off x="-601879" y="2415603"/>
            <a:ext cx="5989425" cy="569043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788" t="11623" r="9091" b="17633"/>
          <a:stretch/>
        </p:blipFill>
        <p:spPr>
          <a:xfrm>
            <a:off x="3521261" y="681166"/>
            <a:ext cx="3732569" cy="2200372"/>
          </a:xfrm>
          <a:prstGeom prst="rect">
            <a:avLst/>
          </a:prstGeom>
        </p:spPr>
      </p:pic>
      <p:sp>
        <p:nvSpPr>
          <p:cNvPr id="4" name="Title 1"/>
          <p:cNvSpPr>
            <a:spLocks noGrp="1"/>
          </p:cNvSpPr>
          <p:nvPr>
            <p:ph type="ctrTitle"/>
          </p:nvPr>
        </p:nvSpPr>
        <p:spPr>
          <a:xfrm>
            <a:off x="5387545" y="3997351"/>
            <a:ext cx="7772400" cy="1470025"/>
          </a:xfrm>
        </p:spPr>
        <p:txBody>
          <a:bodyPr>
            <a:normAutofit fontScale="90000"/>
          </a:bodyPr>
          <a:lstStyle/>
          <a:p>
            <a:br>
              <a:rPr lang="en-US" i="1" dirty="0"/>
            </a:br>
            <a:r>
              <a:rPr lang="en-US" sz="6700" dirty="0">
                <a:latin typeface="+mn-lt"/>
              </a:rPr>
              <a:t>THINK TANK</a:t>
            </a:r>
            <a:br>
              <a:rPr lang="en-US" dirty="0">
                <a:latin typeface="+mn-lt"/>
              </a:rPr>
            </a:br>
            <a:br>
              <a:rPr lang="en-US" dirty="0"/>
            </a:br>
            <a:endParaRPr lang="en-US" sz="4000" dirty="0"/>
          </a:p>
        </p:txBody>
      </p:sp>
      <p:pic>
        <p:nvPicPr>
          <p:cNvPr id="5" name="Picture 4"/>
          <p:cNvPicPr>
            <a:picLocks noChangeAspect="1"/>
          </p:cNvPicPr>
          <p:nvPr/>
        </p:nvPicPr>
        <p:blipFill>
          <a:blip r:embed="rId5"/>
          <a:stretch>
            <a:fillRect/>
          </a:stretch>
        </p:blipFill>
        <p:spPr>
          <a:xfrm>
            <a:off x="7068931" y="5606314"/>
            <a:ext cx="1604843" cy="1202083"/>
          </a:xfrm>
          <a:prstGeom prst="rect">
            <a:avLst/>
          </a:prstGeom>
        </p:spPr>
      </p:pic>
      <p:sp>
        <p:nvSpPr>
          <p:cNvPr id="8" name="TextBox 7"/>
          <p:cNvSpPr txBox="1"/>
          <p:nvPr/>
        </p:nvSpPr>
        <p:spPr>
          <a:xfrm>
            <a:off x="8673774" y="5884189"/>
            <a:ext cx="2918171" cy="646331"/>
          </a:xfrm>
          <a:prstGeom prst="rect">
            <a:avLst/>
          </a:prstGeom>
          <a:noFill/>
        </p:spPr>
        <p:txBody>
          <a:bodyPr wrap="none" rtlCol="0">
            <a:spAutoFit/>
          </a:bodyPr>
          <a:lstStyle/>
          <a:p>
            <a:r>
              <a:rPr lang="en-US" sz="3600" dirty="0"/>
              <a:t>@</a:t>
            </a:r>
            <a:r>
              <a:rPr lang="en-US" sz="3600" dirty="0" err="1"/>
              <a:t>HASSfutures</a:t>
            </a:r>
            <a:endParaRPr lang="en-US" sz="3600" dirty="0"/>
          </a:p>
        </p:txBody>
      </p:sp>
    </p:spTree>
    <p:extLst>
      <p:ext uri="{BB962C8B-B14F-4D97-AF65-F5344CB8AC3E}">
        <p14:creationId xmlns:p14="http://schemas.microsoft.com/office/powerpoint/2010/main" val="177134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the crisis?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33805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eal-Dollar-Value-of-an-Associate-Degree--boACHM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542" y="3532035"/>
            <a:ext cx="5479975" cy="3688901"/>
          </a:xfrm>
          <a:prstGeom prst="rect">
            <a:avLst/>
          </a:prstGeom>
        </p:spPr>
      </p:pic>
      <p:sp>
        <p:nvSpPr>
          <p:cNvPr id="2" name="Title 1"/>
          <p:cNvSpPr>
            <a:spLocks noGrp="1"/>
          </p:cNvSpPr>
          <p:nvPr>
            <p:ph type="title"/>
          </p:nvPr>
        </p:nvSpPr>
        <p:spPr>
          <a:xfrm>
            <a:off x="2117680" y="365125"/>
            <a:ext cx="9220200" cy="1325563"/>
          </a:xfrm>
        </p:spPr>
        <p:txBody>
          <a:bodyPr/>
          <a:lstStyle/>
          <a:p>
            <a:r>
              <a:rPr lang="en-US" dirty="0">
                <a:solidFill>
                  <a:srgbClr val="C00000"/>
                </a:solidFill>
              </a:rPr>
              <a:t>Value of BA</a:t>
            </a:r>
          </a:p>
        </p:txBody>
      </p:sp>
      <p:sp>
        <p:nvSpPr>
          <p:cNvPr id="3" name="Content Placeholder 2"/>
          <p:cNvSpPr>
            <a:spLocks noGrp="1"/>
          </p:cNvSpPr>
          <p:nvPr>
            <p:ph idx="1"/>
          </p:nvPr>
        </p:nvSpPr>
        <p:spPr>
          <a:xfrm>
            <a:off x="2438401" y="1690688"/>
            <a:ext cx="8899479" cy="4525963"/>
          </a:xfrm>
        </p:spPr>
        <p:txBody>
          <a:bodyPr>
            <a:normAutofit/>
          </a:bodyPr>
          <a:lstStyle/>
          <a:p>
            <a:r>
              <a:rPr lang="en-US" sz="4000" dirty="0"/>
              <a:t> Jobs, Jobs, Jobs</a:t>
            </a:r>
          </a:p>
          <a:p>
            <a:r>
              <a:rPr lang="en-US" sz="4000" dirty="0"/>
              <a:t> Student numbers</a:t>
            </a:r>
          </a:p>
          <a:p>
            <a:r>
              <a:rPr lang="en-US" sz="4000" dirty="0"/>
              <a:t> Absence of a clear value statement</a:t>
            </a:r>
          </a:p>
          <a:p>
            <a:endParaRPr lang="en-US" sz="4000" dirty="0"/>
          </a:p>
          <a:p>
            <a:pPr marL="0" indent="0">
              <a:buNone/>
            </a:pPr>
            <a:endParaRPr lang="en-US" sz="4000" dirty="0"/>
          </a:p>
        </p:txBody>
      </p:sp>
      <p:sp>
        <p:nvSpPr>
          <p:cNvPr id="5" name="Rectangle 4"/>
          <p:cNvSpPr/>
          <p:nvPr/>
        </p:nvSpPr>
        <p:spPr>
          <a:xfrm>
            <a:off x="0" y="0"/>
            <a:ext cx="2001795" cy="6858000"/>
          </a:xfrm>
          <a:prstGeom prst="rect">
            <a:avLst/>
          </a:prstGeom>
          <a:solidFill>
            <a:srgbClr val="9D19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rgbClr val="177A9C"/>
              </a:solidFill>
            </a:endParaRPr>
          </a:p>
        </p:txBody>
      </p:sp>
    </p:spTree>
    <p:extLst>
      <p:ext uri="{BB962C8B-B14F-4D97-AF65-F5344CB8AC3E}">
        <p14:creationId xmlns:p14="http://schemas.microsoft.com/office/powerpoint/2010/main" val="25754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13" t="2239" r="1647" b="1861"/>
          <a:stretch/>
        </p:blipFill>
        <p:spPr>
          <a:xfrm>
            <a:off x="1254643" y="0"/>
            <a:ext cx="9011044" cy="5045399"/>
          </a:xfrm>
          <a:prstGeom prst="rect">
            <a:avLst/>
          </a:prstGeom>
        </p:spPr>
      </p:pic>
      <p:sp>
        <p:nvSpPr>
          <p:cNvPr id="5" name="TextBox 4"/>
          <p:cNvSpPr txBox="1"/>
          <p:nvPr/>
        </p:nvSpPr>
        <p:spPr>
          <a:xfrm>
            <a:off x="428763" y="5257562"/>
            <a:ext cx="11543497" cy="954107"/>
          </a:xfrm>
          <a:prstGeom prst="rect">
            <a:avLst/>
          </a:prstGeom>
          <a:noFill/>
        </p:spPr>
        <p:txBody>
          <a:bodyPr wrap="square" rtlCol="0">
            <a:spAutoFit/>
          </a:bodyPr>
          <a:lstStyle/>
          <a:p>
            <a:pPr algn="ctr"/>
            <a:r>
              <a:rPr lang="en-US" sz="2800" dirty="0"/>
              <a:t>...no degree is more singled out for its lack of responsiveness and relevance than the Bachelor of Arts</a:t>
            </a:r>
          </a:p>
        </p:txBody>
      </p:sp>
      <p:sp>
        <p:nvSpPr>
          <p:cNvPr id="6" name="Rectangle 5"/>
          <p:cNvSpPr/>
          <p:nvPr/>
        </p:nvSpPr>
        <p:spPr>
          <a:xfrm>
            <a:off x="170121" y="6211669"/>
            <a:ext cx="12525154" cy="646331"/>
          </a:xfrm>
          <a:prstGeom prst="rect">
            <a:avLst/>
          </a:prstGeom>
        </p:spPr>
        <p:txBody>
          <a:bodyPr wrap="square">
            <a:spAutoFit/>
          </a:bodyPr>
          <a:lstStyle/>
          <a:p>
            <a:r>
              <a:rPr lang="en-US" dirty="0">
                <a:hlinkClick r:id="rId3"/>
              </a:rPr>
              <a:t>http://www.theaustralian.com.au/higher-education/there-has-never-been-a-more-exciting-time-for-the-ba/news-story/d6fb6b62dd04c9da1dcb1bdf578fe295</a:t>
            </a:r>
            <a:r>
              <a:rPr lang="en-US" dirty="0"/>
              <a:t> </a:t>
            </a:r>
          </a:p>
        </p:txBody>
      </p:sp>
    </p:spTree>
    <p:extLst>
      <p:ext uri="{BB962C8B-B14F-4D97-AF65-F5344CB8AC3E}">
        <p14:creationId xmlns:p14="http://schemas.microsoft.com/office/powerpoint/2010/main" val="46727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4261" y="0"/>
            <a:ext cx="5617210" cy="2852737"/>
          </a:xfrm>
        </p:spPr>
        <p:txBody>
          <a:bodyPr>
            <a:normAutofit/>
          </a:bodyPr>
          <a:lstStyle/>
          <a:p>
            <a:r>
              <a:rPr lang="en-AU" sz="5400"/>
              <a:t>Challenges and opportunities facing HASS education</a:t>
            </a:r>
            <a:endParaRPr lang="en-US" sz="5400" dirty="0"/>
          </a:p>
        </p:txBody>
      </p:sp>
      <p:sp>
        <p:nvSpPr>
          <p:cNvPr id="3" name="Text Placeholder 2"/>
          <p:cNvSpPr>
            <a:spLocks noGrp="1"/>
          </p:cNvSpPr>
          <p:nvPr>
            <p:ph type="body" idx="1"/>
          </p:nvPr>
        </p:nvSpPr>
        <p:spPr>
          <a:xfrm>
            <a:off x="5387546" y="2419745"/>
            <a:ext cx="5966254" cy="1500187"/>
          </a:xfrm>
        </p:spPr>
        <p:txBody>
          <a:bodyPr>
            <a:noAutofit/>
          </a:bodyPr>
          <a:lstStyle/>
          <a:p>
            <a:pPr algn="ctr"/>
            <a:endParaRPr lang="en-US" sz="4000" dirty="0"/>
          </a:p>
        </p:txBody>
      </p:sp>
    </p:spTree>
    <p:extLst>
      <p:ext uri="{BB962C8B-B14F-4D97-AF65-F5344CB8AC3E}">
        <p14:creationId xmlns:p14="http://schemas.microsoft.com/office/powerpoint/2010/main" val="46600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11" t="23956" r="55087" b="45055"/>
          <a:stretch/>
        </p:blipFill>
        <p:spPr bwMode="auto">
          <a:xfrm>
            <a:off x="1621850" y="164724"/>
            <a:ext cx="3227649" cy="27089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669" t="25275" r="2462" b="44396"/>
          <a:stretch/>
        </p:blipFill>
        <p:spPr bwMode="auto">
          <a:xfrm>
            <a:off x="7512155" y="283090"/>
            <a:ext cx="2863197" cy="2472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404" t="14725" r="59536" b="58242"/>
          <a:stretch/>
        </p:blipFill>
        <p:spPr bwMode="auto">
          <a:xfrm>
            <a:off x="1845463" y="3501008"/>
            <a:ext cx="2780425" cy="21922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1126" t="12417" r="6132" b="57583"/>
          <a:stretch/>
        </p:blipFill>
        <p:spPr bwMode="auto">
          <a:xfrm>
            <a:off x="4727848" y="3985444"/>
            <a:ext cx="2784306" cy="24599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8358" t="22967" r="55722" b="48022"/>
          <a:stretch/>
        </p:blipFill>
        <p:spPr bwMode="auto">
          <a:xfrm>
            <a:off x="4626071" y="995088"/>
            <a:ext cx="3268669" cy="2545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63987" t="20462" r="2953" b="48682"/>
          <a:stretch/>
        </p:blipFill>
        <p:spPr bwMode="auto">
          <a:xfrm>
            <a:off x="7662996" y="2947844"/>
            <a:ext cx="2730489" cy="24573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17205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1795" cy="6858000"/>
          </a:xfrm>
          <a:prstGeom prst="rect">
            <a:avLst/>
          </a:prstGeom>
          <a:solidFill>
            <a:srgbClr val="811F6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sp>
        <p:nvSpPr>
          <p:cNvPr id="6" name="Content Placeholder 5"/>
          <p:cNvSpPr>
            <a:spLocks noGrp="1"/>
          </p:cNvSpPr>
          <p:nvPr>
            <p:ph idx="1"/>
          </p:nvPr>
        </p:nvSpPr>
        <p:spPr>
          <a:xfrm>
            <a:off x="2464015" y="853150"/>
            <a:ext cx="4403724" cy="5397375"/>
          </a:xfrm>
          <a:prstGeom prst="rect">
            <a:avLst/>
          </a:prstGeom>
        </p:spPr>
        <p:txBody>
          <a:bodyPr wrap="square">
            <a:spAutoFit/>
          </a:bodyPr>
          <a:lstStyle/>
          <a:p>
            <a:pPr marL="0" indent="0" algn="ctr">
              <a:buNone/>
            </a:pPr>
            <a:r>
              <a:rPr lang="en-US" dirty="0">
                <a:solidFill>
                  <a:srgbClr val="811F6F"/>
                </a:solidFill>
              </a:rPr>
              <a:t>One-third of the Australian  economy faces imminent and  substantial disruption by digital technologies and business models – what we call a ‘short fuse, big  bang’ scenario. This presents  significant threats, as well  as opportunities, for both  business and government</a:t>
            </a:r>
          </a:p>
          <a:p>
            <a:endParaRPr lang="en-US" dirty="0">
              <a:solidFill>
                <a:srgbClr val="811F6F"/>
              </a:solidFill>
            </a:endParaRPr>
          </a:p>
          <a:p>
            <a:pPr marL="0" indent="0" algn="r">
              <a:buNone/>
            </a:pPr>
            <a:r>
              <a:rPr lang="en-US" i="1" dirty="0">
                <a:solidFill>
                  <a:srgbClr val="811F6F"/>
                </a:solidFill>
              </a:rPr>
              <a:t>Deloitte’s short fuse, big bang report, 2016</a:t>
            </a:r>
          </a:p>
        </p:txBody>
      </p:sp>
      <p:sp>
        <p:nvSpPr>
          <p:cNvPr id="3" name="Title 2"/>
          <p:cNvSpPr>
            <a:spLocks noGrp="1"/>
          </p:cNvSpPr>
          <p:nvPr>
            <p:ph type="title"/>
          </p:nvPr>
        </p:nvSpPr>
        <p:spPr/>
        <p:txBody>
          <a:bodyPr/>
          <a:lstStyle/>
          <a:p>
            <a:endParaRPr lang="en-US"/>
          </a:p>
        </p:txBody>
      </p:sp>
      <p:sp>
        <p:nvSpPr>
          <p:cNvPr id="7" name="Title 1"/>
          <p:cNvSpPr txBox="1">
            <a:spLocks/>
          </p:cNvSpPr>
          <p:nvPr/>
        </p:nvSpPr>
        <p:spPr>
          <a:xfrm>
            <a:off x="7043554" y="1982262"/>
            <a:ext cx="9220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77A9C"/>
                </a:solidFill>
              </a:rPr>
              <a:t>Digital disruption</a:t>
            </a:r>
          </a:p>
        </p:txBody>
      </p:sp>
    </p:spTree>
    <p:extLst>
      <p:ext uri="{BB962C8B-B14F-4D97-AF65-F5344CB8AC3E}">
        <p14:creationId xmlns:p14="http://schemas.microsoft.com/office/powerpoint/2010/main" val="385253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P000187916382_975541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546" y="0"/>
            <a:ext cx="3521266" cy="2345617"/>
          </a:xfrm>
          <a:prstGeom prst="rect">
            <a:avLst/>
          </a:prstGeom>
        </p:spPr>
      </p:pic>
      <p:sp>
        <p:nvSpPr>
          <p:cNvPr id="8" name="Title 1"/>
          <p:cNvSpPr txBox="1">
            <a:spLocks/>
          </p:cNvSpPr>
          <p:nvPr/>
        </p:nvSpPr>
        <p:spPr>
          <a:xfrm>
            <a:off x="408441" y="4588967"/>
            <a:ext cx="5259264" cy="45380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rgbClr val="147146"/>
                </a:solidFill>
              </a:rPr>
              <a:t>CHALLENGES? </a:t>
            </a:r>
            <a:br>
              <a:rPr lang="en-AU" sz="4800" b="1" dirty="0">
                <a:solidFill>
                  <a:srgbClr val="147146"/>
                </a:solidFill>
              </a:rPr>
            </a:br>
            <a:br>
              <a:rPr lang="en-AU" sz="4800" b="1" dirty="0">
                <a:solidFill>
                  <a:srgbClr val="147146"/>
                </a:solidFill>
              </a:rPr>
            </a:br>
            <a:r>
              <a:rPr lang="en-AU" sz="4800" b="1" dirty="0">
                <a:solidFill>
                  <a:srgbClr val="147146"/>
                </a:solidFill>
              </a:rPr>
              <a:t>OPPORTUNITIES?</a:t>
            </a:r>
          </a:p>
        </p:txBody>
      </p:sp>
      <p:pic>
        <p:nvPicPr>
          <p:cNvPr id="9" name="Picture 8" descr="ind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239" y="2566648"/>
            <a:ext cx="4668571" cy="2334286"/>
          </a:xfrm>
          <a:prstGeom prst="rect">
            <a:avLst/>
          </a:prstGeom>
        </p:spPr>
      </p:pic>
      <p:pic>
        <p:nvPicPr>
          <p:cNvPr id="10" name="Picture 9" descr="clima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437" y="1871330"/>
            <a:ext cx="3029604" cy="3029604"/>
          </a:xfrm>
          <a:prstGeom prst="rect">
            <a:avLst/>
          </a:prstGeom>
        </p:spPr>
      </p:pic>
      <p:sp>
        <p:nvSpPr>
          <p:cNvPr id="2" name="Title 1"/>
          <p:cNvSpPr>
            <a:spLocks noGrp="1"/>
          </p:cNvSpPr>
          <p:nvPr>
            <p:ph type="title"/>
          </p:nvPr>
        </p:nvSpPr>
        <p:spPr>
          <a:xfrm>
            <a:off x="1284337" y="30782"/>
            <a:ext cx="9220200" cy="1325563"/>
          </a:xfrm>
        </p:spPr>
        <p:txBody>
          <a:bodyPr/>
          <a:lstStyle/>
          <a:p>
            <a:r>
              <a:rPr lang="en-US" dirty="0">
                <a:solidFill>
                  <a:srgbClr val="147146"/>
                </a:solidFill>
              </a:rPr>
              <a:t>Age of transition</a:t>
            </a:r>
            <a:endParaRPr lang="en-US" b="0" dirty="0">
              <a:solidFill>
                <a:srgbClr val="147146"/>
              </a:solidFill>
            </a:endParaRPr>
          </a:p>
        </p:txBody>
      </p:sp>
      <p:sp>
        <p:nvSpPr>
          <p:cNvPr id="3" name="Content Placeholder 2"/>
          <p:cNvSpPr>
            <a:spLocks noGrp="1"/>
          </p:cNvSpPr>
          <p:nvPr>
            <p:ph idx="1"/>
          </p:nvPr>
        </p:nvSpPr>
        <p:spPr>
          <a:xfrm>
            <a:off x="305106" y="1172808"/>
            <a:ext cx="5135866" cy="4351338"/>
          </a:xfrm>
        </p:spPr>
        <p:txBody>
          <a:bodyPr/>
          <a:lstStyle/>
          <a:p>
            <a:r>
              <a:rPr lang="en-US" dirty="0"/>
              <a:t> Age of machine - automation</a:t>
            </a:r>
          </a:p>
          <a:p>
            <a:r>
              <a:rPr lang="en-US" dirty="0"/>
              <a:t> Complex social, environmental, political challenges</a:t>
            </a:r>
          </a:p>
          <a:p>
            <a:r>
              <a:rPr lang="en-US" dirty="0"/>
              <a:t> Education for uncertain futures</a:t>
            </a:r>
          </a:p>
          <a:p>
            <a:endParaRPr lang="en-US" dirty="0"/>
          </a:p>
          <a:p>
            <a:endParaRPr lang="en-US" dirty="0"/>
          </a:p>
        </p:txBody>
      </p:sp>
      <p:pic>
        <p:nvPicPr>
          <p:cNvPr id="11" name="Picture 10" descr="Power-Of-Questioning.jpg"/>
          <p:cNvPicPr>
            <a:picLocks noChangeAspect="1"/>
          </p:cNvPicPr>
          <p:nvPr/>
        </p:nvPicPr>
        <p:blipFill rotWithShape="1">
          <a:blip r:embed="rId6">
            <a:alphaModFix/>
            <a:extLst>
              <a:ext uri="{28A0092B-C50C-407E-A947-70E740481C1C}">
                <a14:useLocalDpi xmlns:a14="http://schemas.microsoft.com/office/drawing/2010/main" val="0"/>
              </a:ext>
            </a:extLst>
          </a:blip>
          <a:srcRect t="8174" b="15344"/>
          <a:stretch/>
        </p:blipFill>
        <p:spPr>
          <a:xfrm>
            <a:off x="5929064" y="5031405"/>
            <a:ext cx="4163313" cy="1739942"/>
          </a:xfrm>
          <a:prstGeom prst="rect">
            <a:avLst/>
          </a:prstGeom>
        </p:spPr>
      </p:pic>
    </p:spTree>
    <p:extLst>
      <p:ext uri="{BB962C8B-B14F-4D97-AF65-F5344CB8AC3E}">
        <p14:creationId xmlns:p14="http://schemas.microsoft.com/office/powerpoint/2010/main" val="887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952" t="10981" r="31119"/>
          <a:stretch/>
        </p:blipFill>
        <p:spPr bwMode="auto">
          <a:xfrm rot="966269">
            <a:off x="7071019" y="425986"/>
            <a:ext cx="3801933" cy="516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292832" y="5670159"/>
            <a:ext cx="92202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147146"/>
                </a:solidFill>
              </a:rPr>
              <a:t>Changing needs/ changing education</a:t>
            </a:r>
          </a:p>
        </p:txBody>
      </p:sp>
      <p:pic>
        <p:nvPicPr>
          <p:cNvPr id="2" name="Picture 1" descr="Screen Shot 2017-04-20 at 5.37.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6920">
            <a:off x="1172896" y="603282"/>
            <a:ext cx="3144372" cy="4929155"/>
          </a:xfrm>
          <a:prstGeom prst="rect">
            <a:avLst/>
          </a:prstGeom>
        </p:spPr>
      </p:pic>
      <p:pic>
        <p:nvPicPr>
          <p:cNvPr id="3" name="Picture 2" descr="Screen Shot 2017-04-20 at 5.37.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268" y="0"/>
            <a:ext cx="3211084" cy="4982825"/>
          </a:xfrm>
          <a:prstGeom prst="rect">
            <a:avLst/>
          </a:prstGeom>
        </p:spPr>
      </p:pic>
      <p:pic>
        <p:nvPicPr>
          <p:cNvPr id="5" name="Picture 4" descr="Screen Shot 2017-04-20 at 5.36.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122" y="2601049"/>
            <a:ext cx="3190666" cy="4317440"/>
          </a:xfrm>
          <a:prstGeom prst="rect">
            <a:avLst/>
          </a:prstGeom>
        </p:spPr>
      </p:pic>
      <p:pic>
        <p:nvPicPr>
          <p:cNvPr id="6" name="Picture 5" descr="Screen Shot 2017-04-20 at 5.35.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772908">
            <a:off x="324799" y="192256"/>
            <a:ext cx="3596265" cy="4917149"/>
          </a:xfrm>
          <a:prstGeom prst="rect">
            <a:avLst/>
          </a:prstGeom>
        </p:spPr>
      </p:pic>
    </p:spTree>
    <p:extLst>
      <p:ext uri="{BB962C8B-B14F-4D97-AF65-F5344CB8AC3E}">
        <p14:creationId xmlns:p14="http://schemas.microsoft.com/office/powerpoint/2010/main" val="116631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801" y="0"/>
            <a:ext cx="8377038" cy="6858000"/>
          </a:xfrm>
          <a:prstGeom prst="rect">
            <a:avLst/>
          </a:prstGeom>
        </p:spPr>
      </p:pic>
    </p:spTree>
    <p:extLst>
      <p:ext uri="{BB962C8B-B14F-4D97-AF65-F5344CB8AC3E}">
        <p14:creationId xmlns:p14="http://schemas.microsoft.com/office/powerpoint/2010/main" val="294783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867730" y="2067583"/>
            <a:ext cx="6923666" cy="4351338"/>
          </a:xfrm>
        </p:spPr>
        <p:txBody>
          <a:bodyPr>
            <a:normAutofit/>
          </a:bodyPr>
          <a:lstStyle/>
          <a:p>
            <a:pPr marL="0" indent="0">
              <a:buNone/>
            </a:pPr>
            <a:r>
              <a:rPr lang="en-AU" sz="2400" dirty="0"/>
              <a:t>“</a:t>
            </a:r>
            <a:r>
              <a:rPr lang="en-AU" sz="3200" dirty="0"/>
              <a:t>…</a:t>
            </a:r>
            <a:r>
              <a:rPr lang="en-AU" sz="3200" i="1" dirty="0"/>
              <a:t>in Australia there is now widespread agreement about the importance of ambitious graduate capabilities that go beyond technical or disciplinary expertise”</a:t>
            </a:r>
          </a:p>
          <a:p>
            <a:pPr marL="0" indent="0">
              <a:buNone/>
            </a:pPr>
            <a:r>
              <a:rPr lang="en-AU" sz="3200" i="1" dirty="0"/>
              <a:t> </a:t>
            </a:r>
            <a:r>
              <a:rPr lang="en-AU" sz="3200" dirty="0"/>
              <a:t>(</a:t>
            </a:r>
            <a:r>
              <a:rPr lang="en-AU" sz="3200" dirty="0" err="1"/>
              <a:t>Probert</a:t>
            </a:r>
            <a:r>
              <a:rPr lang="en-AU" sz="3200" dirty="0"/>
              <a:t>, 2015, p. 1). </a:t>
            </a:r>
            <a:endParaRPr lang="en-US" sz="3200" dirty="0"/>
          </a:p>
        </p:txBody>
      </p:sp>
      <p:pic>
        <p:nvPicPr>
          <p:cNvPr id="4" name="Picture 3" descr="index.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61" y="3606423"/>
            <a:ext cx="4058375" cy="3039864"/>
          </a:xfrm>
          <a:prstGeom prst="rect">
            <a:avLst/>
          </a:prstGeom>
        </p:spPr>
      </p:pic>
    </p:spTree>
    <p:extLst>
      <p:ext uri="{BB962C8B-B14F-4D97-AF65-F5344CB8AC3E}">
        <p14:creationId xmlns:p14="http://schemas.microsoft.com/office/powerpoint/2010/main" val="238424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7681A"/>
                </a:solidFill>
              </a:rPr>
              <a:t>Welcome!</a:t>
            </a:r>
          </a:p>
        </p:txBody>
      </p:sp>
      <p:sp>
        <p:nvSpPr>
          <p:cNvPr id="3" name="Content Placeholder 2"/>
          <p:cNvSpPr>
            <a:spLocks noGrp="1"/>
          </p:cNvSpPr>
          <p:nvPr>
            <p:ph idx="1"/>
          </p:nvPr>
        </p:nvSpPr>
        <p:spPr/>
        <p:txBody>
          <a:bodyPr/>
          <a:lstStyle/>
          <a:p>
            <a:pPr lvl="0"/>
            <a:r>
              <a:rPr lang="en-AU" dirty="0"/>
              <a:t> Permissions and program</a:t>
            </a:r>
          </a:p>
          <a:p>
            <a:pPr lvl="0"/>
            <a:r>
              <a:rPr lang="en-AU" dirty="0"/>
              <a:t> Definitions</a:t>
            </a:r>
            <a:endParaRPr lang="en-GB" dirty="0"/>
          </a:p>
          <a:p>
            <a:pPr lvl="1"/>
            <a:r>
              <a:rPr lang="en-AU" dirty="0"/>
              <a:t> Think tank </a:t>
            </a:r>
            <a:endParaRPr lang="en-GB" dirty="0"/>
          </a:p>
          <a:p>
            <a:pPr lvl="1"/>
            <a:r>
              <a:rPr lang="en-AU" dirty="0"/>
              <a:t> Value proposition</a:t>
            </a:r>
            <a:endParaRPr lang="en-GB" dirty="0"/>
          </a:p>
          <a:p>
            <a:pPr lvl="1"/>
            <a:r>
              <a:rPr lang="en-AU" dirty="0"/>
              <a:t> HASS education</a:t>
            </a:r>
          </a:p>
          <a:p>
            <a:r>
              <a:rPr lang="en-AU" dirty="0"/>
              <a:t> Purpose and importance</a:t>
            </a:r>
          </a:p>
          <a:p>
            <a:pPr lvl="0"/>
            <a:r>
              <a:rPr lang="en-AU" dirty="0"/>
              <a:t> Our intended outcomes </a:t>
            </a:r>
          </a:p>
          <a:p>
            <a:pPr lvl="0"/>
            <a:r>
              <a:rPr lang="en-AU" dirty="0"/>
              <a:t> Your intended outcomes</a:t>
            </a:r>
          </a:p>
        </p:txBody>
      </p:sp>
      <p:sp>
        <p:nvSpPr>
          <p:cNvPr id="4" name="Rectangle 3"/>
          <p:cNvSpPr/>
          <p:nvPr/>
        </p:nvSpPr>
        <p:spPr>
          <a:xfrm>
            <a:off x="0" y="0"/>
            <a:ext cx="2001795" cy="6858000"/>
          </a:xfrm>
          <a:prstGeom prst="rect">
            <a:avLst/>
          </a:prstGeom>
          <a:solidFill>
            <a:srgbClr val="E7681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29090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67237"/>
            <a:ext cx="8229600" cy="5458927"/>
          </a:xfrm>
        </p:spPr>
        <p:txBody>
          <a:bodyPr>
            <a:normAutofit/>
          </a:bodyPr>
          <a:lstStyle/>
          <a:p>
            <a:pPr marL="0" indent="0" algn="ctr">
              <a:buNone/>
            </a:pPr>
            <a:r>
              <a:rPr lang="en-US" i="1" dirty="0"/>
              <a:t>Universities have never turned out graduates who are “job ready” — robots ready to slot into the workplace. Their value proposition is to produce graduates who are “job capable” — experts in their disciplines with the foundations of workplace skills….Let’s abandon the historical expectation that degrees and careers should be tightly linked. Instead, let’s unchain our thinking and embrace the opportunities.</a:t>
            </a:r>
          </a:p>
          <a:p>
            <a:pPr marL="0" indent="0">
              <a:buNone/>
            </a:pPr>
            <a:endParaRPr lang="en-US" b="1" i="1" dirty="0"/>
          </a:p>
          <a:p>
            <a:pPr marL="0" indent="0" algn="r">
              <a:buNone/>
            </a:pPr>
            <a:r>
              <a:rPr lang="en-US" dirty="0" err="1"/>
              <a:t>Finkel</a:t>
            </a:r>
            <a:r>
              <a:rPr lang="en-US" dirty="0"/>
              <a:t>, Chief Scientist, The Australian 29 August, 2016</a:t>
            </a:r>
          </a:p>
        </p:txBody>
      </p:sp>
    </p:spTree>
    <p:extLst>
      <p:ext uri="{BB962C8B-B14F-4D97-AF65-F5344CB8AC3E}">
        <p14:creationId xmlns:p14="http://schemas.microsoft.com/office/powerpoint/2010/main" val="304626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20160826-11193-66v6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01" y="377313"/>
            <a:ext cx="4458313" cy="6480687"/>
          </a:xfrm>
          <a:prstGeom prst="rect">
            <a:avLst/>
          </a:prstGeom>
        </p:spPr>
      </p:pic>
      <p:pic>
        <p:nvPicPr>
          <p:cNvPr id="5" name="Picture 4" descr="Screen Shot 2016-08-30 at 6.11.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3911" y="3092611"/>
            <a:ext cx="8343900" cy="2400300"/>
          </a:xfrm>
          <a:prstGeom prst="rect">
            <a:avLst/>
          </a:prstGeom>
        </p:spPr>
      </p:pic>
      <p:sp>
        <p:nvSpPr>
          <p:cNvPr id="6" name="Content Placeholder 5"/>
          <p:cNvSpPr>
            <a:spLocks noGrp="1"/>
          </p:cNvSpPr>
          <p:nvPr>
            <p:ph idx="1"/>
          </p:nvPr>
        </p:nvSpPr>
        <p:spPr/>
        <p:txBody>
          <a:bodyPr/>
          <a:lstStyle/>
          <a:p>
            <a:endParaRPr lang="en-US" dirty="0"/>
          </a:p>
        </p:txBody>
      </p:sp>
      <p:sp>
        <p:nvSpPr>
          <p:cNvPr id="7" name="Title 1"/>
          <p:cNvSpPr txBox="1">
            <a:spLocks/>
          </p:cNvSpPr>
          <p:nvPr/>
        </p:nvSpPr>
        <p:spPr>
          <a:xfrm>
            <a:off x="6179475" y="1162843"/>
            <a:ext cx="51743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5400" dirty="0">
                <a:solidFill>
                  <a:srgbClr val="9D192E"/>
                </a:solidFill>
              </a:rPr>
              <a:t>Public perceptions of HASS</a:t>
            </a:r>
          </a:p>
        </p:txBody>
      </p:sp>
    </p:spTree>
    <p:extLst>
      <p:ext uri="{BB962C8B-B14F-4D97-AF65-F5344CB8AC3E}">
        <p14:creationId xmlns:p14="http://schemas.microsoft.com/office/powerpoint/2010/main" val="142634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897617" y="1860416"/>
            <a:ext cx="3492500" cy="2324100"/>
          </a:xfrm>
        </p:spPr>
      </p:pic>
      <p:pic>
        <p:nvPicPr>
          <p:cNvPr id="5" name="Picture 4"/>
          <p:cNvPicPr>
            <a:picLocks noChangeAspect="1"/>
          </p:cNvPicPr>
          <p:nvPr/>
        </p:nvPicPr>
        <p:blipFill>
          <a:blip r:embed="rId4"/>
          <a:stretch>
            <a:fillRect/>
          </a:stretch>
        </p:blipFill>
        <p:spPr>
          <a:xfrm>
            <a:off x="4218584" y="141419"/>
            <a:ext cx="4381500" cy="1854200"/>
          </a:xfrm>
          <a:prstGeom prst="rect">
            <a:avLst/>
          </a:prstGeom>
        </p:spPr>
      </p:pic>
      <p:sp>
        <p:nvSpPr>
          <p:cNvPr id="7" name="AutoShape 2" descr="mage result for humanities">
            <a:hlinkClick r:id="rId5"/>
          </p:cNvPr>
          <p:cNvSpPr>
            <a:spLocks noChangeAspect="1" noChangeArrowheads="1"/>
          </p:cNvSpPr>
          <p:nvPr/>
        </p:nvSpPr>
        <p:spPr bwMode="auto">
          <a:xfrm>
            <a:off x="-3657600" y="-1516856"/>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mage result for humanities">
            <a:hlinkClick r:id="rId5"/>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6"/>
          <a:stretch>
            <a:fillRect/>
          </a:stretch>
        </p:blipFill>
        <p:spPr>
          <a:xfrm>
            <a:off x="5517578" y="3779520"/>
            <a:ext cx="5046837" cy="1700784"/>
          </a:xfrm>
          <a:prstGeom prst="rect">
            <a:avLst/>
          </a:prstGeom>
        </p:spPr>
      </p:pic>
      <p:sp>
        <p:nvSpPr>
          <p:cNvPr id="15" name="AutoShape 10" descr="mage result for humanities">
            <a:hlinkClick r:id="rId7"/>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8"/>
          <a:stretch>
            <a:fillRect/>
          </a:stretch>
        </p:blipFill>
        <p:spPr>
          <a:xfrm>
            <a:off x="1305663" y="282639"/>
            <a:ext cx="2641600" cy="3073400"/>
          </a:xfrm>
          <a:prstGeom prst="rect">
            <a:avLst/>
          </a:prstGeom>
        </p:spPr>
      </p:pic>
      <p:pic>
        <p:nvPicPr>
          <p:cNvPr id="17" name="Picture 16"/>
          <p:cNvPicPr>
            <a:picLocks noChangeAspect="1"/>
          </p:cNvPicPr>
          <p:nvPr/>
        </p:nvPicPr>
        <p:blipFill>
          <a:blip r:embed="rId9"/>
          <a:stretch>
            <a:fillRect/>
          </a:stretch>
        </p:blipFill>
        <p:spPr>
          <a:xfrm>
            <a:off x="111721" y="3374343"/>
            <a:ext cx="4391025" cy="2195513"/>
          </a:xfrm>
          <a:prstGeom prst="rect">
            <a:avLst/>
          </a:prstGeom>
        </p:spPr>
      </p:pic>
      <p:pic>
        <p:nvPicPr>
          <p:cNvPr id="18" name="Picture 17"/>
          <p:cNvPicPr>
            <a:picLocks noChangeAspect="1"/>
          </p:cNvPicPr>
          <p:nvPr/>
        </p:nvPicPr>
        <p:blipFill>
          <a:blip r:embed="rId10"/>
          <a:stretch>
            <a:fillRect/>
          </a:stretch>
        </p:blipFill>
        <p:spPr>
          <a:xfrm>
            <a:off x="1474787" y="5273404"/>
            <a:ext cx="4445000" cy="1828800"/>
          </a:xfrm>
          <a:prstGeom prst="rect">
            <a:avLst/>
          </a:prstGeom>
        </p:spPr>
      </p:pic>
      <p:pic>
        <p:nvPicPr>
          <p:cNvPr id="24" name="Picture 23"/>
          <p:cNvPicPr>
            <a:picLocks noChangeAspect="1"/>
          </p:cNvPicPr>
          <p:nvPr/>
        </p:nvPicPr>
        <p:blipFill>
          <a:blip r:embed="rId11"/>
          <a:stretch>
            <a:fillRect/>
          </a:stretch>
        </p:blipFill>
        <p:spPr>
          <a:xfrm>
            <a:off x="3088218" y="4054740"/>
            <a:ext cx="6335182" cy="2646891"/>
          </a:xfrm>
          <a:prstGeom prst="rect">
            <a:avLst/>
          </a:prstGeom>
        </p:spPr>
      </p:pic>
      <p:pic>
        <p:nvPicPr>
          <p:cNvPr id="25" name="Picture 24"/>
          <p:cNvPicPr>
            <a:picLocks noChangeAspect="1"/>
          </p:cNvPicPr>
          <p:nvPr/>
        </p:nvPicPr>
        <p:blipFill>
          <a:blip r:embed="rId12"/>
          <a:stretch>
            <a:fillRect/>
          </a:stretch>
        </p:blipFill>
        <p:spPr>
          <a:xfrm>
            <a:off x="2307233" y="-445956"/>
            <a:ext cx="6718831" cy="4883150"/>
          </a:xfrm>
          <a:prstGeom prst="rect">
            <a:avLst/>
          </a:prstGeom>
        </p:spPr>
      </p:pic>
      <p:pic>
        <p:nvPicPr>
          <p:cNvPr id="26" name="Picture 25"/>
          <p:cNvPicPr>
            <a:picLocks noChangeAspect="1"/>
          </p:cNvPicPr>
          <p:nvPr/>
        </p:nvPicPr>
        <p:blipFill>
          <a:blip r:embed="rId13"/>
          <a:stretch>
            <a:fillRect/>
          </a:stretch>
        </p:blipFill>
        <p:spPr>
          <a:xfrm>
            <a:off x="3953194" y="60846"/>
            <a:ext cx="8238806" cy="2353945"/>
          </a:xfrm>
          <a:prstGeom prst="rect">
            <a:avLst/>
          </a:prstGeom>
        </p:spPr>
      </p:pic>
      <p:pic>
        <p:nvPicPr>
          <p:cNvPr id="27" name="Picture 26"/>
          <p:cNvPicPr>
            <a:picLocks noChangeAspect="1"/>
          </p:cNvPicPr>
          <p:nvPr/>
        </p:nvPicPr>
        <p:blipFill>
          <a:blip r:embed="rId14"/>
          <a:stretch>
            <a:fillRect/>
          </a:stretch>
        </p:blipFill>
        <p:spPr>
          <a:xfrm>
            <a:off x="7906174" y="4664584"/>
            <a:ext cx="4175468" cy="1985167"/>
          </a:xfrm>
          <a:prstGeom prst="rect">
            <a:avLst/>
          </a:prstGeom>
        </p:spPr>
      </p:pic>
      <p:pic>
        <p:nvPicPr>
          <p:cNvPr id="28" name="Picture 27"/>
          <p:cNvPicPr>
            <a:picLocks noChangeAspect="1"/>
          </p:cNvPicPr>
          <p:nvPr/>
        </p:nvPicPr>
        <p:blipFill>
          <a:blip r:embed="rId15"/>
          <a:stretch>
            <a:fillRect/>
          </a:stretch>
        </p:blipFill>
        <p:spPr>
          <a:xfrm>
            <a:off x="6025885" y="4707939"/>
            <a:ext cx="3568700" cy="2286000"/>
          </a:xfrm>
          <a:prstGeom prst="rect">
            <a:avLst/>
          </a:prstGeom>
        </p:spPr>
      </p:pic>
      <p:pic>
        <p:nvPicPr>
          <p:cNvPr id="29" name="Picture 28"/>
          <p:cNvPicPr>
            <a:picLocks noChangeAspect="1"/>
          </p:cNvPicPr>
          <p:nvPr/>
        </p:nvPicPr>
        <p:blipFill>
          <a:blip r:embed="rId16"/>
          <a:stretch>
            <a:fillRect/>
          </a:stretch>
        </p:blipFill>
        <p:spPr>
          <a:xfrm>
            <a:off x="-48352" y="3383325"/>
            <a:ext cx="5715000" cy="4076700"/>
          </a:xfrm>
          <a:prstGeom prst="rect">
            <a:avLst/>
          </a:prstGeom>
        </p:spPr>
      </p:pic>
      <p:pic>
        <p:nvPicPr>
          <p:cNvPr id="30" name="Picture 29"/>
          <p:cNvPicPr>
            <a:picLocks noChangeAspect="1"/>
          </p:cNvPicPr>
          <p:nvPr/>
        </p:nvPicPr>
        <p:blipFill>
          <a:blip r:embed="rId17"/>
          <a:stretch>
            <a:fillRect/>
          </a:stretch>
        </p:blipFill>
        <p:spPr>
          <a:xfrm>
            <a:off x="-197160" y="42542"/>
            <a:ext cx="6807200" cy="2946400"/>
          </a:xfrm>
          <a:prstGeom prst="rect">
            <a:avLst/>
          </a:prstGeom>
        </p:spPr>
      </p:pic>
      <p:pic>
        <p:nvPicPr>
          <p:cNvPr id="31" name="Picture 30"/>
          <p:cNvPicPr>
            <a:picLocks noChangeAspect="1"/>
          </p:cNvPicPr>
          <p:nvPr/>
        </p:nvPicPr>
        <p:blipFill>
          <a:blip r:embed="rId18"/>
          <a:stretch>
            <a:fillRect/>
          </a:stretch>
        </p:blipFill>
        <p:spPr>
          <a:xfrm>
            <a:off x="8218272" y="2339915"/>
            <a:ext cx="4439920" cy="2497455"/>
          </a:xfrm>
          <a:prstGeom prst="rect">
            <a:avLst/>
          </a:prstGeom>
        </p:spPr>
      </p:pic>
      <p:pic>
        <p:nvPicPr>
          <p:cNvPr id="32" name="Picture 31"/>
          <p:cNvPicPr>
            <a:picLocks noChangeAspect="1"/>
          </p:cNvPicPr>
          <p:nvPr/>
        </p:nvPicPr>
        <p:blipFill>
          <a:blip r:embed="rId19"/>
          <a:stretch>
            <a:fillRect/>
          </a:stretch>
        </p:blipFill>
        <p:spPr>
          <a:xfrm>
            <a:off x="2403015" y="1698379"/>
            <a:ext cx="5154930" cy="2899648"/>
          </a:xfrm>
          <a:prstGeom prst="rect">
            <a:avLst/>
          </a:prstGeom>
        </p:spPr>
      </p:pic>
    </p:spTree>
    <p:extLst>
      <p:ext uri="{BB962C8B-B14F-4D97-AF65-F5344CB8AC3E}">
        <p14:creationId xmlns:p14="http://schemas.microsoft.com/office/powerpoint/2010/main" val="10301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957" y="516349"/>
            <a:ext cx="9220200" cy="1325563"/>
          </a:xfrm>
        </p:spPr>
        <p:txBody>
          <a:bodyPr/>
          <a:lstStyle/>
          <a:p>
            <a:r>
              <a:rPr lang="en-US" dirty="0">
                <a:solidFill>
                  <a:srgbClr val="147146"/>
                </a:solidFill>
              </a:rPr>
              <a:t>Emphasis on STEM</a:t>
            </a:r>
          </a:p>
        </p:txBody>
      </p:sp>
      <p:sp>
        <p:nvSpPr>
          <p:cNvPr id="4" name="Text Placeholder 8"/>
          <p:cNvSpPr txBox="1">
            <a:spLocks/>
          </p:cNvSpPr>
          <p:nvPr/>
        </p:nvSpPr>
        <p:spPr>
          <a:xfrm>
            <a:off x="5296317" y="3113088"/>
            <a:ext cx="8064500" cy="3744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1" dirty="0">
                <a:solidFill>
                  <a:srgbClr val="000000"/>
                </a:solidFill>
                <a:latin typeface="Century Gothic"/>
                <a:cs typeface="Century Gothic"/>
              </a:rPr>
              <a:t>STEM</a:t>
            </a:r>
          </a:p>
          <a:p>
            <a:pPr marL="0" indent="0">
              <a:buNone/>
            </a:pPr>
            <a:r>
              <a:rPr lang="en-US" sz="6600" b="1" dirty="0">
                <a:solidFill>
                  <a:srgbClr val="000000"/>
                </a:solidFill>
                <a:latin typeface="Century Gothic"/>
                <a:cs typeface="Century Gothic"/>
              </a:rPr>
              <a:t>STEMM</a:t>
            </a:r>
          </a:p>
          <a:p>
            <a:pPr marL="0" indent="0">
              <a:buNone/>
            </a:pPr>
            <a:r>
              <a:rPr lang="en-US" sz="6600" b="1" dirty="0">
                <a:solidFill>
                  <a:srgbClr val="000000"/>
                </a:solidFill>
                <a:latin typeface="Century Gothic"/>
                <a:cs typeface="Century Gothic"/>
              </a:rPr>
              <a:t>STEAM/</a:t>
            </a:r>
            <a:r>
              <a:rPr lang="en-US" sz="6600" b="1" dirty="0" err="1">
                <a:solidFill>
                  <a:srgbClr val="000000"/>
                </a:solidFill>
                <a:latin typeface="Century Gothic"/>
                <a:cs typeface="Century Gothic"/>
              </a:rPr>
              <a:t>STEaM</a:t>
            </a:r>
            <a:endParaRPr lang="en-US" sz="6600" b="1" dirty="0">
              <a:solidFill>
                <a:srgbClr val="000000"/>
              </a:solidFill>
              <a:latin typeface="Century Gothic"/>
              <a:cs typeface="Century Gothic"/>
            </a:endParaRPr>
          </a:p>
          <a:p>
            <a:endParaRPr lang="en-US" sz="6600" dirty="0"/>
          </a:p>
        </p:txBody>
      </p:sp>
      <p:pic>
        <p:nvPicPr>
          <p:cNvPr id="8" name="Picture 7" descr="Screen Shot 2017-04-20 at 5.4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30752" cy="6858000"/>
          </a:xfrm>
          <a:prstGeom prst="rect">
            <a:avLst/>
          </a:prstGeom>
        </p:spPr>
      </p:pic>
    </p:spTree>
    <p:extLst>
      <p:ext uri="{BB962C8B-B14F-4D97-AF65-F5344CB8AC3E}">
        <p14:creationId xmlns:p14="http://schemas.microsoft.com/office/powerpoint/2010/main" val="9843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in Automation </a:t>
            </a:r>
          </a:p>
        </p:txBody>
      </p:sp>
      <p:sp>
        <p:nvSpPr>
          <p:cNvPr id="3" name="Content Placeholder 2"/>
          <p:cNvSpPr>
            <a:spLocks noGrp="1"/>
          </p:cNvSpPr>
          <p:nvPr>
            <p:ph idx="1"/>
          </p:nvPr>
        </p:nvSpPr>
        <p:spPr/>
        <p:txBody>
          <a:bodyPr/>
          <a:lstStyle/>
          <a:p>
            <a:r>
              <a:rPr lang="en-US" dirty="0"/>
              <a:t>Social intelligence tasks</a:t>
            </a:r>
          </a:p>
          <a:p>
            <a:r>
              <a:rPr lang="en-US" dirty="0"/>
              <a:t>Creative intelligence tasks </a:t>
            </a:r>
          </a:p>
          <a:p>
            <a:r>
              <a:rPr lang="en-US" dirty="0"/>
              <a:t>Perception and manipulation tasks </a:t>
            </a:r>
          </a:p>
          <a:p>
            <a:endParaRPr lang="en-US" dirty="0"/>
          </a:p>
          <a:p>
            <a:r>
              <a:rPr lang="en-US" dirty="0"/>
              <a:t>Limitations in 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7013"/>
            <a:ext cx="5519530" cy="6985013"/>
          </a:xfrm>
          <a:prstGeom prst="rect">
            <a:avLst/>
          </a:prstGeom>
        </p:spPr>
      </p:pic>
    </p:spTree>
    <p:extLst>
      <p:ext uri="{BB962C8B-B14F-4D97-AF65-F5344CB8AC3E}">
        <p14:creationId xmlns:p14="http://schemas.microsoft.com/office/powerpoint/2010/main" val="4101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658" y="818796"/>
            <a:ext cx="2237342" cy="2780331"/>
          </a:xfrm>
        </p:spPr>
        <p:txBody>
          <a:bodyPr>
            <a:normAutofit fontScale="90000"/>
          </a:bodyPr>
          <a:lstStyle/>
          <a:p>
            <a:r>
              <a:rPr lang="en-US" dirty="0">
                <a:solidFill>
                  <a:srgbClr val="E7681A"/>
                </a:solidFill>
              </a:rPr>
              <a:t>Future students/ future graduates</a:t>
            </a:r>
          </a:p>
        </p:txBody>
      </p:sp>
      <p:sp>
        <p:nvSpPr>
          <p:cNvPr id="3" name="Content Placeholder 2"/>
          <p:cNvSpPr>
            <a:spLocks noGrp="1"/>
          </p:cNvSpPr>
          <p:nvPr>
            <p:ph idx="1"/>
          </p:nvPr>
        </p:nvSpPr>
        <p:spPr/>
        <p:txBody>
          <a:bodyPr/>
          <a:lstStyle/>
          <a:p>
            <a:r>
              <a:rPr lang="en-US" dirty="0"/>
              <a:t>Gen</a:t>
            </a:r>
          </a:p>
        </p:txBody>
      </p:sp>
      <p:pic>
        <p:nvPicPr>
          <p:cNvPr id="4" name="Picture 3" descr="Gen-Z-Gen-Alpha-Infographic-CM-McCrindle_single-p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73"/>
            <a:ext cx="9795929" cy="6914773"/>
          </a:xfrm>
          <a:prstGeom prst="rect">
            <a:avLst/>
          </a:prstGeom>
        </p:spPr>
      </p:pic>
    </p:spTree>
    <p:extLst>
      <p:ext uri="{BB962C8B-B14F-4D97-AF65-F5344CB8AC3E}">
        <p14:creationId xmlns:p14="http://schemas.microsoft.com/office/powerpoint/2010/main" val="1588243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050" name="Picture 2" descr="http://3.bp.blogspot.com/-Df-xMAI36e4/UcWJ5nDd9lI/AAAAAAAABxo/RqN-s0isw9Q/s320/10015033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81" y="631734"/>
            <a:ext cx="4842710" cy="470651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312024" y="6309321"/>
            <a:ext cx="2893164" cy="276999"/>
          </a:xfrm>
          <a:prstGeom prst="rect">
            <a:avLst/>
          </a:prstGeom>
        </p:spPr>
        <p:txBody>
          <a:bodyPr wrap="none">
            <a:spAutoFit/>
          </a:bodyPr>
          <a:lstStyle/>
          <a:p>
            <a:r>
              <a:rPr lang="en-AU" sz="1200" dirty="0"/>
              <a:t>Image credit: </a:t>
            </a:r>
            <a:r>
              <a:rPr lang="en-AU" sz="1200" dirty="0" err="1">
                <a:hlinkClick r:id="rId4"/>
              </a:rPr>
              <a:t>iqoncept</a:t>
            </a:r>
            <a:r>
              <a:rPr lang="en-AU" sz="1200" dirty="0">
                <a:hlinkClick r:id="rId4"/>
              </a:rPr>
              <a:t> / 123RF Stock Photo</a:t>
            </a:r>
            <a:endParaRPr lang="en-AU" sz="1200" dirty="0"/>
          </a:p>
        </p:txBody>
      </p:sp>
      <p:sp>
        <p:nvSpPr>
          <p:cNvPr id="6" name="Title 1"/>
          <p:cNvSpPr txBox="1">
            <a:spLocks/>
          </p:cNvSpPr>
          <p:nvPr/>
        </p:nvSpPr>
        <p:spPr>
          <a:xfrm>
            <a:off x="0" y="5532437"/>
            <a:ext cx="922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641A58"/>
                </a:solidFill>
              </a:rPr>
              <a:t>Changing employment</a:t>
            </a:r>
          </a:p>
        </p:txBody>
      </p:sp>
      <p:sp>
        <p:nvSpPr>
          <p:cNvPr id="7" name="Content Placeholder 2"/>
          <p:cNvSpPr>
            <a:spLocks noGrp="1"/>
          </p:cNvSpPr>
          <p:nvPr>
            <p:ph idx="1"/>
          </p:nvPr>
        </p:nvSpPr>
        <p:spPr>
          <a:xfrm>
            <a:off x="5891673" y="317473"/>
            <a:ext cx="5338961" cy="6540527"/>
          </a:xfrm>
        </p:spPr>
        <p:txBody>
          <a:bodyPr>
            <a:normAutofit fontScale="77500" lnSpcReduction="20000"/>
          </a:bodyPr>
          <a:lstStyle/>
          <a:p>
            <a:pPr marL="0" indent="0">
              <a:buNone/>
            </a:pPr>
            <a:r>
              <a:rPr lang="en-US" dirty="0"/>
              <a:t>In the past, students graduated, receiving documentation of their record of knowledge, skills and experience acquisition. Individuals then packaged these and presented them to potential employers or civic </a:t>
            </a:r>
            <a:r>
              <a:rPr lang="en-US" dirty="0" err="1"/>
              <a:t>organisations</a:t>
            </a:r>
            <a:r>
              <a:rPr lang="en-US" dirty="0"/>
              <a:t> in the hope they would be hired. Employers then spent considerable time sorting through such materials to find the right person to hire. Graduates expected that their academic portfolio including diplomas, resumes, micro-credits and similar credentials provided the stamp needed to gain entrance into the labour market. </a:t>
            </a:r>
          </a:p>
          <a:p>
            <a:pPr marL="0" indent="0">
              <a:buNone/>
            </a:pPr>
            <a:r>
              <a:rPr lang="en-US" dirty="0"/>
              <a:t>Today, employers establish the criteria they are looking for and rapidly sort through larger databases of potential employees to determine from whom they wish to receive additional information via, for instance, interviews. Now, the new system rapidly scans for employer needs so the traditional portfolio becomes support and validation rather than a ‘ticket’ for entry. </a:t>
            </a:r>
          </a:p>
          <a:p>
            <a:pPr marL="0" indent="0">
              <a:buNone/>
            </a:pPr>
            <a:r>
              <a:rPr lang="en-US" dirty="0"/>
              <a:t>The </a:t>
            </a:r>
            <a:r>
              <a:rPr lang="en-US" b="1" i="1" dirty="0">
                <a:solidFill>
                  <a:srgbClr val="811F6F"/>
                </a:solidFill>
              </a:rPr>
              <a:t>jobseeker</a:t>
            </a:r>
            <a:r>
              <a:rPr lang="en-US" dirty="0">
                <a:solidFill>
                  <a:srgbClr val="811F6F"/>
                </a:solidFill>
              </a:rPr>
              <a:t> </a:t>
            </a:r>
            <a:r>
              <a:rPr lang="en-US" dirty="0"/>
              <a:t>of the past will now become the </a:t>
            </a:r>
            <a:r>
              <a:rPr lang="en-US" b="1" i="1" dirty="0">
                <a:solidFill>
                  <a:srgbClr val="811F6F"/>
                </a:solidFill>
              </a:rPr>
              <a:t>sought</a:t>
            </a:r>
            <a:r>
              <a:rPr lang="en-US" dirty="0"/>
              <a:t>.</a:t>
            </a:r>
          </a:p>
        </p:txBody>
      </p:sp>
    </p:spTree>
    <p:extLst>
      <p:ext uri="{BB962C8B-B14F-4D97-AF65-F5344CB8AC3E}">
        <p14:creationId xmlns:p14="http://schemas.microsoft.com/office/powerpoint/2010/main" val="134557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363418" y="125104"/>
            <a:ext cx="4616103" cy="4525963"/>
          </a:xfrm>
        </p:spPr>
        <p:txBody>
          <a:bodyPr>
            <a:normAutofit fontScale="92500"/>
          </a:bodyPr>
          <a:lstStyle/>
          <a:p>
            <a:pPr marL="0" indent="0">
              <a:buNone/>
            </a:pPr>
            <a:r>
              <a:rPr lang="en-US" dirty="0">
                <a:latin typeface="Century Gothic"/>
                <a:cs typeface="Century Gothic"/>
              </a:rPr>
              <a:t>Job “capable”</a:t>
            </a:r>
          </a:p>
          <a:p>
            <a:pPr marL="0" indent="0">
              <a:buNone/>
            </a:pPr>
            <a:r>
              <a:rPr lang="en-US" dirty="0">
                <a:latin typeface="Century Gothic"/>
                <a:cs typeface="Century Gothic"/>
              </a:rPr>
              <a:t>Agile, flexible                                                </a:t>
            </a:r>
          </a:p>
          <a:p>
            <a:pPr marL="0" indent="0">
              <a:buNone/>
            </a:pPr>
            <a:r>
              <a:rPr lang="en-US" dirty="0">
                <a:latin typeface="Century Gothic"/>
                <a:cs typeface="Century Gothic"/>
              </a:rPr>
              <a:t>Educated for uncertain futures</a:t>
            </a:r>
          </a:p>
          <a:p>
            <a:pPr marL="0" indent="0">
              <a:buNone/>
            </a:pPr>
            <a:r>
              <a:rPr lang="en-US" dirty="0">
                <a:latin typeface="Century Gothic"/>
                <a:cs typeface="Century Gothic"/>
              </a:rPr>
              <a:t>Problematize complex situations enabling innovative solutions</a:t>
            </a:r>
          </a:p>
          <a:p>
            <a:pPr marL="0" indent="0">
              <a:buNone/>
            </a:pPr>
            <a:r>
              <a:rPr lang="en-US" dirty="0">
                <a:latin typeface="Century Gothic"/>
                <a:cs typeface="Century Gothic"/>
              </a:rPr>
              <a:t>Globally adept</a:t>
            </a:r>
          </a:p>
          <a:p>
            <a:pPr marL="0" indent="0">
              <a:buNone/>
            </a:pPr>
            <a:r>
              <a:rPr lang="en-US" dirty="0">
                <a:latin typeface="Century Gothic"/>
                <a:cs typeface="Century Gothic"/>
              </a:rPr>
              <a:t>Interdisciplinary translators</a:t>
            </a:r>
          </a:p>
          <a:p>
            <a:pPr marL="0" indent="0">
              <a:buNone/>
            </a:pPr>
            <a:r>
              <a:rPr lang="en-US" dirty="0">
                <a:latin typeface="Century Gothic"/>
                <a:cs typeface="Century Gothic"/>
              </a:rPr>
              <a:t>Creators and generators</a:t>
            </a:r>
          </a:p>
          <a:p>
            <a:pPr marL="0" indent="0">
              <a:buNone/>
            </a:pPr>
            <a:endParaRPr lang="en-US" dirty="0">
              <a:latin typeface="Century Gothic"/>
              <a:cs typeface="Century Gothic"/>
            </a:endParaRPr>
          </a:p>
          <a:p>
            <a:pPr marL="0" indent="0">
              <a:buNone/>
            </a:pPr>
            <a:endParaRPr lang="en-US" dirty="0">
              <a:latin typeface="Century Gothic"/>
              <a:cs typeface="Century Gothic"/>
            </a:endParaRPr>
          </a:p>
        </p:txBody>
      </p:sp>
      <p:sp>
        <p:nvSpPr>
          <p:cNvPr id="3" name="Content Placeholder 2"/>
          <p:cNvSpPr>
            <a:spLocks noGrp="1"/>
          </p:cNvSpPr>
          <p:nvPr>
            <p:ph sz="half" idx="1"/>
          </p:nvPr>
        </p:nvSpPr>
        <p:spPr>
          <a:xfrm>
            <a:off x="1795557" y="3574736"/>
            <a:ext cx="5057132" cy="4525963"/>
          </a:xfrm>
        </p:spPr>
        <p:txBody>
          <a:bodyPr>
            <a:normAutofit/>
          </a:bodyPr>
          <a:lstStyle/>
          <a:p>
            <a:pPr marL="0" indent="0">
              <a:buNone/>
            </a:pPr>
            <a:r>
              <a:rPr lang="en-US" dirty="0">
                <a:latin typeface="Century Gothic"/>
                <a:cs typeface="Century Gothic"/>
              </a:rPr>
              <a:t>Critical thinking</a:t>
            </a:r>
          </a:p>
          <a:p>
            <a:pPr marL="0" indent="0">
              <a:buNone/>
            </a:pPr>
            <a:r>
              <a:rPr lang="en-US" dirty="0">
                <a:latin typeface="Century Gothic"/>
                <a:cs typeface="Century Gothic"/>
              </a:rPr>
              <a:t>Communication</a:t>
            </a:r>
          </a:p>
          <a:p>
            <a:pPr marL="0" indent="0">
              <a:buNone/>
            </a:pPr>
            <a:r>
              <a:rPr lang="en-US" dirty="0">
                <a:latin typeface="Century Gothic"/>
                <a:cs typeface="Century Gothic"/>
              </a:rPr>
              <a:t>Discipline knowledge</a:t>
            </a:r>
          </a:p>
          <a:p>
            <a:pPr marL="0" indent="0">
              <a:buNone/>
            </a:pPr>
            <a:r>
              <a:rPr lang="en-US" dirty="0">
                <a:latin typeface="Century Gothic"/>
                <a:cs typeface="Century Gothic"/>
              </a:rPr>
              <a:t>Collaboration</a:t>
            </a:r>
          </a:p>
          <a:p>
            <a:pPr marL="0" indent="0">
              <a:buNone/>
            </a:pPr>
            <a:r>
              <a:rPr lang="en-US" dirty="0">
                <a:latin typeface="Century Gothic"/>
                <a:cs typeface="Century Gothic"/>
              </a:rPr>
              <a:t>Ethical perspectives</a:t>
            </a:r>
          </a:p>
          <a:p>
            <a:pPr marL="0" indent="0">
              <a:buNone/>
            </a:pPr>
            <a:r>
              <a:rPr lang="en-US" dirty="0">
                <a:latin typeface="Century Gothic"/>
                <a:cs typeface="Century Gothic"/>
              </a:rPr>
              <a:t>Cultural understanding</a:t>
            </a:r>
          </a:p>
          <a:p>
            <a:pPr marL="0" indent="0">
              <a:buNone/>
            </a:pPr>
            <a:endParaRPr lang="en-US" dirty="0">
              <a:latin typeface="Century Gothic"/>
              <a:cs typeface="Century Gothic"/>
            </a:endParaRPr>
          </a:p>
          <a:p>
            <a:pPr marL="0" indent="0">
              <a:buNone/>
            </a:pPr>
            <a:endParaRPr lang="en-US" dirty="0">
              <a:latin typeface="Century Gothic"/>
              <a:cs typeface="Century Gothic"/>
            </a:endParaRPr>
          </a:p>
        </p:txBody>
      </p:sp>
      <p:pic>
        <p:nvPicPr>
          <p:cNvPr id="4" name="Picture 3" descr="study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86" y="1251571"/>
            <a:ext cx="2956388" cy="1971911"/>
          </a:xfrm>
          <a:prstGeom prst="rect">
            <a:avLst/>
          </a:prstGeom>
        </p:spPr>
      </p:pic>
      <p:sp>
        <p:nvSpPr>
          <p:cNvPr id="7" name="Title 1"/>
          <p:cNvSpPr txBox="1">
            <a:spLocks/>
          </p:cNvSpPr>
          <p:nvPr/>
        </p:nvSpPr>
        <p:spPr>
          <a:xfrm>
            <a:off x="3657763" y="284892"/>
            <a:ext cx="318563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7681A"/>
                </a:solidFill>
              </a:rPr>
              <a:t>HASS education’s current message</a:t>
            </a:r>
          </a:p>
        </p:txBody>
      </p:sp>
      <p:pic>
        <p:nvPicPr>
          <p:cNvPr id="9" name="Picture 8"/>
          <p:cNvPicPr>
            <a:picLocks noChangeAspect="1"/>
          </p:cNvPicPr>
          <p:nvPr/>
        </p:nvPicPr>
        <p:blipFill>
          <a:blip r:embed="rId4"/>
          <a:stretch>
            <a:fillRect/>
          </a:stretch>
        </p:blipFill>
        <p:spPr>
          <a:xfrm>
            <a:off x="7314952" y="4558820"/>
            <a:ext cx="4877048" cy="2299180"/>
          </a:xfrm>
          <a:prstGeom prst="rect">
            <a:avLst/>
          </a:prstGeom>
        </p:spPr>
      </p:pic>
    </p:spTree>
    <p:extLst>
      <p:ext uri="{BB962C8B-B14F-4D97-AF65-F5344CB8AC3E}">
        <p14:creationId xmlns:p14="http://schemas.microsoft.com/office/powerpoint/2010/main" val="16405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5400" dirty="0"/>
              <a:t>HASS Education – a new potential</a:t>
            </a:r>
            <a:endParaRPr lang="en-US" dirty="0"/>
          </a:p>
        </p:txBody>
      </p:sp>
      <p:sp>
        <p:nvSpPr>
          <p:cNvPr id="3" name="Text Placeholder 2"/>
          <p:cNvSpPr>
            <a:spLocks noGrp="1"/>
          </p:cNvSpPr>
          <p:nvPr>
            <p:ph type="body" idx="1"/>
          </p:nvPr>
        </p:nvSpPr>
        <p:spPr/>
        <p:txBody>
          <a:bodyPr/>
          <a:lstStyle/>
          <a:p>
            <a:pPr algn="ctr"/>
            <a:endParaRPr lang="en-US" dirty="0"/>
          </a:p>
        </p:txBody>
      </p:sp>
    </p:spTree>
    <p:extLst>
      <p:ext uri="{BB962C8B-B14F-4D97-AF65-F5344CB8AC3E}">
        <p14:creationId xmlns:p14="http://schemas.microsoft.com/office/powerpoint/2010/main" val="40088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231759" y="574158"/>
            <a:ext cx="3959788" cy="5985577"/>
          </a:xfrm>
          <a:prstGeom prst="rect">
            <a:avLst/>
          </a:prstGeom>
          <a:ln>
            <a:solidFill>
              <a:schemeClr val="tx1"/>
            </a:solidFill>
          </a:ln>
        </p:spPr>
      </p:pic>
    </p:spTree>
    <p:extLst>
      <p:ext uri="{BB962C8B-B14F-4D97-AF65-F5344CB8AC3E}">
        <p14:creationId xmlns:p14="http://schemas.microsoft.com/office/powerpoint/2010/main" val="73660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5400" dirty="0"/>
              <a:t>Who’s here?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506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004" y="365125"/>
            <a:ext cx="9240795" cy="1325563"/>
          </a:xfrm>
        </p:spPr>
        <p:txBody>
          <a:bodyPr/>
          <a:lstStyle/>
          <a:p>
            <a:r>
              <a:rPr lang="en-AU" dirty="0">
                <a:solidFill>
                  <a:srgbClr val="E7681A"/>
                </a:solidFill>
              </a:rPr>
              <a:t>Group discussion</a:t>
            </a:r>
          </a:p>
        </p:txBody>
      </p:sp>
      <p:sp>
        <p:nvSpPr>
          <p:cNvPr id="4" name="Rectangle 3"/>
          <p:cNvSpPr/>
          <p:nvPr/>
        </p:nvSpPr>
        <p:spPr>
          <a:xfrm>
            <a:off x="0" y="0"/>
            <a:ext cx="2001795" cy="6858000"/>
          </a:xfrm>
          <a:prstGeom prst="rect">
            <a:avLst/>
          </a:prstGeom>
          <a:solidFill>
            <a:srgbClr val="E7681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 name="Content Placeholder 7"/>
          <p:cNvSpPr>
            <a:spLocks noGrp="1"/>
          </p:cNvSpPr>
          <p:nvPr>
            <p:ph idx="1"/>
          </p:nvPr>
        </p:nvSpPr>
        <p:spPr>
          <a:xfrm>
            <a:off x="2113004" y="1825625"/>
            <a:ext cx="9240796" cy="4351338"/>
          </a:xfrm>
        </p:spPr>
        <p:txBody>
          <a:bodyPr/>
          <a:lstStyle/>
          <a:p>
            <a:pPr lvl="0"/>
            <a:r>
              <a:rPr lang="en-AU" dirty="0"/>
              <a:t>What graduate outcomes should HASS education produce?</a:t>
            </a:r>
          </a:p>
          <a:p>
            <a:pPr lvl="0"/>
            <a:r>
              <a:rPr lang="en-AU" dirty="0"/>
              <a:t>Where could HASS graduates go? </a:t>
            </a:r>
          </a:p>
          <a:p>
            <a:r>
              <a:rPr lang="en-AU" dirty="0"/>
              <a:t>What can HASS education bring to a new age? </a:t>
            </a: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pic>
        <p:nvPicPr>
          <p:cNvPr id="3" name="Picture 2"/>
          <p:cNvPicPr>
            <a:picLocks noChangeAspect="1"/>
          </p:cNvPicPr>
          <p:nvPr/>
        </p:nvPicPr>
        <p:blipFill>
          <a:blip r:embed="rId4"/>
          <a:stretch>
            <a:fillRect/>
          </a:stretch>
        </p:blipFill>
        <p:spPr>
          <a:xfrm>
            <a:off x="3068945" y="3366886"/>
            <a:ext cx="4654817" cy="3491113"/>
          </a:xfrm>
          <a:prstGeom prst="rect">
            <a:avLst/>
          </a:prstGeom>
        </p:spPr>
      </p:pic>
    </p:spTree>
    <p:extLst>
      <p:ext uri="{BB962C8B-B14F-4D97-AF65-F5344CB8AC3E}">
        <p14:creationId xmlns:p14="http://schemas.microsoft.com/office/powerpoint/2010/main" val="2101725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5400" dirty="0"/>
              <a:t>A contemporary value proposition </a:t>
            </a:r>
            <a:r>
              <a:rPr lang="en-AU" sz="5400"/>
              <a:t>for HASS education</a:t>
            </a:r>
            <a:endParaRPr lang="en-US" dirty="0"/>
          </a:p>
        </p:txBody>
      </p:sp>
      <p:sp>
        <p:nvSpPr>
          <p:cNvPr id="3" name="Text Placeholder 2"/>
          <p:cNvSpPr>
            <a:spLocks noGrp="1"/>
          </p:cNvSpPr>
          <p:nvPr>
            <p:ph type="body" idx="1"/>
          </p:nvPr>
        </p:nvSpPr>
        <p:spPr/>
        <p:txBody>
          <a:bodyPr/>
          <a:lstStyle/>
          <a:p>
            <a:pPr algn="ctr"/>
            <a:endParaRPr lang="en-US" dirty="0"/>
          </a:p>
        </p:txBody>
      </p:sp>
    </p:spTree>
    <p:extLst>
      <p:ext uri="{BB962C8B-B14F-4D97-AF65-F5344CB8AC3E}">
        <p14:creationId xmlns:p14="http://schemas.microsoft.com/office/powerpoint/2010/main" val="2333388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163" y="3896254"/>
            <a:ext cx="3362228" cy="2550171"/>
          </a:xfrm>
        </p:spPr>
        <p:txBody>
          <a:bodyPr>
            <a:normAutofit/>
          </a:bodyPr>
          <a:lstStyle/>
          <a:p>
            <a:r>
              <a:rPr lang="en-AU" sz="4800" dirty="0">
                <a:solidFill>
                  <a:srgbClr val="147146"/>
                </a:solidFill>
              </a:rPr>
              <a:t>Educational Philosophy</a:t>
            </a:r>
          </a:p>
        </p:txBody>
      </p:sp>
      <p:sp>
        <p:nvSpPr>
          <p:cNvPr id="4" name="Rectangle 3"/>
          <p:cNvSpPr/>
          <p:nvPr/>
        </p:nvSpPr>
        <p:spPr>
          <a:xfrm>
            <a:off x="0" y="0"/>
            <a:ext cx="2001795" cy="6858000"/>
          </a:xfrm>
          <a:prstGeom prst="rect">
            <a:avLst/>
          </a:prstGeom>
          <a:solidFill>
            <a:srgbClr val="14714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rgbClr val="641A58"/>
              </a:solidFill>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pic>
        <p:nvPicPr>
          <p:cNvPr id="3" name="Picture 2" descr="Screen Shot 2017-04-20 at 4.40.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803" y="231519"/>
            <a:ext cx="5677934" cy="4661514"/>
          </a:xfrm>
          <a:prstGeom prst="rect">
            <a:avLst/>
          </a:prstGeom>
        </p:spPr>
      </p:pic>
      <p:sp>
        <p:nvSpPr>
          <p:cNvPr id="6" name="TextBox 5"/>
          <p:cNvSpPr txBox="1"/>
          <p:nvPr/>
        </p:nvSpPr>
        <p:spPr>
          <a:xfrm rot="19273836">
            <a:off x="2352774" y="1527008"/>
            <a:ext cx="3199495" cy="1508105"/>
          </a:xfrm>
          <a:prstGeom prst="rect">
            <a:avLst/>
          </a:prstGeom>
          <a:noFill/>
        </p:spPr>
        <p:txBody>
          <a:bodyPr wrap="square" rtlCol="0">
            <a:spAutoFit/>
          </a:bodyPr>
          <a:lstStyle/>
          <a:p>
            <a:r>
              <a:rPr lang="en-US" sz="4400" dirty="0">
                <a:solidFill>
                  <a:srgbClr val="147146"/>
                </a:solidFill>
              </a:rPr>
              <a:t>Return on </a:t>
            </a:r>
            <a:r>
              <a:rPr lang="en-US" sz="4800" dirty="0">
                <a:solidFill>
                  <a:srgbClr val="147146"/>
                </a:solidFill>
              </a:rPr>
              <a:t>Investment</a:t>
            </a:r>
            <a:r>
              <a:rPr lang="en-US" sz="4400" dirty="0">
                <a:solidFill>
                  <a:srgbClr val="147146"/>
                </a:solidFill>
              </a:rPr>
              <a:t> </a:t>
            </a:r>
          </a:p>
        </p:txBody>
      </p:sp>
      <p:sp>
        <p:nvSpPr>
          <p:cNvPr id="7" name="TextBox 6"/>
          <p:cNvSpPr txBox="1"/>
          <p:nvPr/>
        </p:nvSpPr>
        <p:spPr>
          <a:xfrm>
            <a:off x="6672033" y="5430762"/>
            <a:ext cx="1758430" cy="1015663"/>
          </a:xfrm>
          <a:prstGeom prst="rect">
            <a:avLst/>
          </a:prstGeom>
          <a:noFill/>
        </p:spPr>
        <p:txBody>
          <a:bodyPr wrap="none" rtlCol="0">
            <a:spAutoFit/>
          </a:bodyPr>
          <a:lstStyle/>
          <a:p>
            <a:r>
              <a:rPr lang="en-US" sz="6000">
                <a:solidFill>
                  <a:srgbClr val="147146"/>
                </a:solidFill>
              </a:rPr>
              <a:t>Telos</a:t>
            </a:r>
            <a:endParaRPr lang="en-US" sz="6000" dirty="0">
              <a:solidFill>
                <a:srgbClr val="147146"/>
              </a:solidFill>
            </a:endParaRPr>
          </a:p>
        </p:txBody>
      </p:sp>
    </p:spTree>
    <p:extLst>
      <p:ext uri="{BB962C8B-B14F-4D97-AF65-F5344CB8AC3E}">
        <p14:creationId xmlns:p14="http://schemas.microsoft.com/office/powerpoint/2010/main" val="709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004" y="365125"/>
            <a:ext cx="9240795" cy="1325563"/>
          </a:xfrm>
        </p:spPr>
        <p:txBody>
          <a:bodyPr/>
          <a:lstStyle/>
          <a:p>
            <a:r>
              <a:rPr lang="en-AU" dirty="0">
                <a:solidFill>
                  <a:srgbClr val="641A58"/>
                </a:solidFill>
              </a:rPr>
              <a:t>Communicating value</a:t>
            </a:r>
          </a:p>
        </p:txBody>
      </p:sp>
      <p:sp>
        <p:nvSpPr>
          <p:cNvPr id="3" name="Content Placeholder 2"/>
          <p:cNvSpPr>
            <a:spLocks noGrp="1"/>
          </p:cNvSpPr>
          <p:nvPr>
            <p:ph idx="1"/>
          </p:nvPr>
        </p:nvSpPr>
        <p:spPr>
          <a:xfrm>
            <a:off x="2113004" y="2451370"/>
            <a:ext cx="9751438" cy="4284057"/>
          </a:xfrm>
        </p:spPr>
        <p:txBody>
          <a:bodyPr>
            <a:normAutofit/>
          </a:bodyPr>
          <a:lstStyle/>
          <a:p>
            <a:r>
              <a:rPr lang="en-AU" sz="4800" dirty="0">
                <a:solidFill>
                  <a:srgbClr val="811F6F"/>
                </a:solidFill>
              </a:rPr>
              <a:t> </a:t>
            </a:r>
            <a:r>
              <a:rPr lang="en-AU" sz="4400" dirty="0">
                <a:solidFill>
                  <a:srgbClr val="811F6F"/>
                </a:solidFill>
              </a:rPr>
              <a:t>Who do we need to tell?</a:t>
            </a:r>
          </a:p>
          <a:p>
            <a:r>
              <a:rPr lang="en-AU" sz="4400" dirty="0">
                <a:solidFill>
                  <a:srgbClr val="811F6F"/>
                </a:solidFill>
              </a:rPr>
              <a:t>What do we need to tell them?</a:t>
            </a:r>
          </a:p>
          <a:p>
            <a:pPr marL="0" indent="0">
              <a:buNone/>
            </a:pPr>
            <a:endParaRPr lang="en-AU" dirty="0"/>
          </a:p>
          <a:p>
            <a:pPr marL="0" indent="0">
              <a:buNone/>
            </a:pPr>
            <a:endParaRPr lang="en-AU" dirty="0"/>
          </a:p>
        </p:txBody>
      </p:sp>
      <p:sp>
        <p:nvSpPr>
          <p:cNvPr id="4" name="Rectangle 3"/>
          <p:cNvSpPr/>
          <p:nvPr/>
        </p:nvSpPr>
        <p:spPr>
          <a:xfrm>
            <a:off x="0" y="0"/>
            <a:ext cx="2001795" cy="6858000"/>
          </a:xfrm>
          <a:prstGeom prst="rect">
            <a:avLst/>
          </a:prstGeom>
          <a:solidFill>
            <a:srgbClr val="811F6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rgbClr val="177A9C"/>
              </a:solidFill>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spTree>
    <p:extLst>
      <p:ext uri="{BB962C8B-B14F-4D97-AF65-F5344CB8AC3E}">
        <p14:creationId xmlns:p14="http://schemas.microsoft.com/office/powerpoint/2010/main" val="5148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028" y="-796150"/>
            <a:ext cx="5617210" cy="2852737"/>
          </a:xfrm>
        </p:spPr>
        <p:txBody>
          <a:bodyPr/>
          <a:lstStyle/>
          <a:p>
            <a:r>
              <a:rPr lang="en-AU" sz="5400" dirty="0"/>
              <a:t>Where to next?</a:t>
            </a:r>
            <a:endParaRPr lang="en-US" dirty="0"/>
          </a:p>
        </p:txBody>
      </p:sp>
      <p:sp>
        <p:nvSpPr>
          <p:cNvPr id="3" name="Text Placeholder 2"/>
          <p:cNvSpPr>
            <a:spLocks noGrp="1"/>
          </p:cNvSpPr>
          <p:nvPr>
            <p:ph type="body" idx="1"/>
          </p:nvPr>
        </p:nvSpPr>
        <p:spPr>
          <a:xfrm>
            <a:off x="5401028" y="2411423"/>
            <a:ext cx="5966254" cy="1500187"/>
          </a:xfrm>
        </p:spPr>
        <p:txBody>
          <a:bodyPr>
            <a:normAutofit/>
          </a:bodyPr>
          <a:lstStyle/>
          <a:p>
            <a:pPr algn="ctr"/>
            <a:endParaRPr lang="en-US" sz="3600" dirty="0"/>
          </a:p>
        </p:txBody>
      </p:sp>
    </p:spTree>
    <p:extLst>
      <p:ext uri="{BB962C8B-B14F-4D97-AF65-F5344CB8AC3E}">
        <p14:creationId xmlns:p14="http://schemas.microsoft.com/office/powerpoint/2010/main" val="2333388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806" y="2083983"/>
            <a:ext cx="9240795" cy="2215024"/>
          </a:xfrm>
        </p:spPr>
        <p:txBody>
          <a:bodyPr>
            <a:normAutofit fontScale="90000"/>
          </a:bodyPr>
          <a:lstStyle/>
          <a:p>
            <a:r>
              <a:rPr lang="en-AU" dirty="0">
                <a:solidFill>
                  <a:srgbClr val="177A9C"/>
                </a:solidFill>
              </a:rPr>
              <a:t>What do we need to shift the narrative?</a:t>
            </a:r>
            <a:br>
              <a:rPr lang="en-AU" dirty="0">
                <a:solidFill>
                  <a:srgbClr val="177A9C"/>
                </a:solidFill>
              </a:rPr>
            </a:br>
            <a:br>
              <a:rPr lang="en-AU" dirty="0">
                <a:solidFill>
                  <a:srgbClr val="177A9C"/>
                </a:solidFill>
              </a:rPr>
            </a:br>
            <a:br>
              <a:rPr lang="en-AU" dirty="0">
                <a:solidFill>
                  <a:srgbClr val="177A9C"/>
                </a:solidFill>
              </a:rPr>
            </a:br>
            <a:r>
              <a:rPr lang="en-AU" dirty="0">
                <a:solidFill>
                  <a:srgbClr val="177A9C"/>
                </a:solidFill>
              </a:rPr>
              <a:t>Recommended actions from this group? </a:t>
            </a:r>
            <a:br>
              <a:rPr lang="en-AU" dirty="0">
                <a:solidFill>
                  <a:srgbClr val="177A9C"/>
                </a:solidFill>
              </a:rPr>
            </a:br>
            <a:br>
              <a:rPr lang="en-AU" dirty="0">
                <a:solidFill>
                  <a:srgbClr val="177A9C"/>
                </a:solidFill>
              </a:rPr>
            </a:br>
            <a:br>
              <a:rPr lang="en-AU" dirty="0">
                <a:solidFill>
                  <a:srgbClr val="177A9C"/>
                </a:solidFill>
              </a:rPr>
            </a:br>
            <a:r>
              <a:rPr lang="en-US" dirty="0">
                <a:solidFill>
                  <a:srgbClr val="177A9C"/>
                </a:solidFill>
              </a:rPr>
              <a:t>What should we be saying to peak bodies? (and who are they?)</a:t>
            </a:r>
            <a:br>
              <a:rPr lang="en-US" dirty="0">
                <a:solidFill>
                  <a:srgbClr val="177A9C"/>
                </a:solidFill>
              </a:rPr>
            </a:br>
            <a:endParaRPr lang="en-AU" dirty="0">
              <a:solidFill>
                <a:srgbClr val="177A9C"/>
              </a:solidFill>
            </a:endParaRPr>
          </a:p>
        </p:txBody>
      </p:sp>
      <p:sp>
        <p:nvSpPr>
          <p:cNvPr id="4" name="Rectangle 3"/>
          <p:cNvSpPr/>
          <p:nvPr/>
        </p:nvSpPr>
        <p:spPr>
          <a:xfrm>
            <a:off x="0" y="0"/>
            <a:ext cx="2001795" cy="6858000"/>
          </a:xfrm>
          <a:prstGeom prst="rect">
            <a:avLst/>
          </a:prstGeom>
          <a:solidFill>
            <a:srgbClr val="177A9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spTree>
    <p:extLst>
      <p:ext uri="{BB962C8B-B14F-4D97-AF65-F5344CB8AC3E}">
        <p14:creationId xmlns:p14="http://schemas.microsoft.com/office/powerpoint/2010/main" val="44822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bout_us_social_responsibility_feature.jpg"/>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0" y="1"/>
            <a:ext cx="12192000" cy="4750332"/>
          </a:xfrm>
          <a:prstGeom prst="rect">
            <a:avLst/>
          </a:prstGeom>
        </p:spPr>
      </p:pic>
      <p:sp>
        <p:nvSpPr>
          <p:cNvPr id="2" name="Title 1"/>
          <p:cNvSpPr>
            <a:spLocks noGrp="1"/>
          </p:cNvSpPr>
          <p:nvPr>
            <p:ph type="title"/>
          </p:nvPr>
        </p:nvSpPr>
        <p:spPr/>
        <p:txBody>
          <a:bodyPr/>
          <a:lstStyle/>
          <a:p>
            <a:r>
              <a:rPr lang="en-US" dirty="0"/>
              <a:t>Stay in touch</a:t>
            </a:r>
          </a:p>
        </p:txBody>
      </p:sp>
      <p:sp>
        <p:nvSpPr>
          <p:cNvPr id="3" name="Content Placeholder 2"/>
          <p:cNvSpPr>
            <a:spLocks noGrp="1"/>
          </p:cNvSpPr>
          <p:nvPr>
            <p:ph idx="1"/>
          </p:nvPr>
        </p:nvSpPr>
        <p:spPr>
          <a:xfrm>
            <a:off x="609600" y="2332038"/>
            <a:ext cx="10972800" cy="4525963"/>
          </a:xfrm>
        </p:spPr>
        <p:txBody>
          <a:bodyPr>
            <a:normAutofit/>
          </a:bodyPr>
          <a:lstStyle/>
          <a:p>
            <a:pPr marL="0" indent="0" algn="ctr">
              <a:buNone/>
            </a:pPr>
            <a:r>
              <a:rPr lang="en-US" b="1" dirty="0" err="1"/>
              <a:t>Dr</a:t>
            </a:r>
            <a:r>
              <a:rPr lang="en-US" b="1" dirty="0"/>
              <a:t> Deanne Gannaway</a:t>
            </a:r>
            <a:br>
              <a:rPr lang="en-US" b="1" dirty="0"/>
            </a:br>
            <a:r>
              <a:rPr lang="en-US" i="1" dirty="0"/>
              <a:t>Australian Learning and Teaching Fellow</a:t>
            </a:r>
            <a:r>
              <a:rPr lang="en-US" dirty="0"/>
              <a:t> </a:t>
            </a:r>
          </a:p>
          <a:p>
            <a:pPr marL="0" indent="0" algn="ctr">
              <a:buNone/>
            </a:pPr>
            <a:endParaRPr lang="en-US" sz="2000" dirty="0"/>
          </a:p>
          <a:p>
            <a:pPr marL="0" indent="0" algn="ctr">
              <a:buNone/>
            </a:pPr>
            <a:r>
              <a:rPr lang="en-US" sz="2400" dirty="0"/>
              <a:t>Institute for Teaching and Learning Innovation</a:t>
            </a:r>
          </a:p>
          <a:p>
            <a:pPr marL="0" indent="0" algn="ctr">
              <a:buNone/>
            </a:pPr>
            <a:r>
              <a:rPr lang="en-US" sz="2400" dirty="0"/>
              <a:t>University of Queensland</a:t>
            </a:r>
          </a:p>
          <a:p>
            <a:pPr marL="0" indent="0" algn="ctr">
              <a:buNone/>
            </a:pPr>
            <a:r>
              <a:rPr lang="en-US" dirty="0"/>
              <a:t>07 336 52890</a:t>
            </a:r>
          </a:p>
          <a:p>
            <a:pPr marL="0" indent="0" algn="ctr">
              <a:buNone/>
            </a:pPr>
            <a:r>
              <a:rPr lang="en-US" u="sng" dirty="0">
                <a:hlinkClick r:id="rId4"/>
              </a:rPr>
              <a:t>d.gannaway@uq.edu.au	</a:t>
            </a:r>
            <a:endParaRPr lang="en-US" u="sng" dirty="0">
              <a:hlinkClick r:id="" action="ppaction://noaction"/>
            </a:endParaRPr>
          </a:p>
          <a:p>
            <a:pPr marL="0" indent="0" algn="ctr">
              <a:buNone/>
            </a:pPr>
            <a:r>
              <a:rPr lang="en-US" u="sng" dirty="0">
                <a:hlinkClick r:id="" action="ppaction://noaction"/>
              </a:rPr>
              <a:t>HASSfutures.org </a:t>
            </a:r>
            <a:endParaRPr lang="en-US" u="sng" dirty="0">
              <a:hlinkClick r:id="rId4"/>
            </a:endParaRPr>
          </a:p>
        </p:txBody>
      </p:sp>
      <p:pic>
        <p:nvPicPr>
          <p:cNvPr id="5" name="Picture 4" descr="UQ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1" y="5770305"/>
            <a:ext cx="1136073" cy="814647"/>
          </a:xfrm>
          <a:prstGeom prst="rect">
            <a:avLst/>
          </a:prstGeom>
        </p:spPr>
      </p:pic>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spTree>
    <p:extLst>
      <p:ext uri="{BB962C8B-B14F-4D97-AF65-F5344CB8AC3E}">
        <p14:creationId xmlns:p14="http://schemas.microsoft.com/office/powerpoint/2010/main" val="1287597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AU" dirty="0">
                <a:solidFill>
                  <a:srgbClr val="177A9C"/>
                </a:solidFill>
              </a:rPr>
              <a:t>Introduce yourselves </a:t>
            </a:r>
          </a:p>
        </p:txBody>
      </p:sp>
      <p:sp>
        <p:nvSpPr>
          <p:cNvPr id="3" name="Content Placeholder 2"/>
          <p:cNvSpPr>
            <a:spLocks noGrp="1"/>
          </p:cNvSpPr>
          <p:nvPr>
            <p:ph idx="1"/>
          </p:nvPr>
        </p:nvSpPr>
        <p:spPr/>
        <p:txBody>
          <a:bodyPr/>
          <a:lstStyle/>
          <a:p>
            <a:pPr lvl="0"/>
            <a:r>
              <a:rPr lang="en-AU" dirty="0"/>
              <a:t> Where are you from?</a:t>
            </a:r>
          </a:p>
          <a:p>
            <a:pPr lvl="0"/>
            <a:r>
              <a:rPr lang="en-AU" dirty="0"/>
              <a:t> What do you do?</a:t>
            </a:r>
          </a:p>
          <a:p>
            <a:pPr lvl="0"/>
            <a:r>
              <a:rPr lang="en-AU" dirty="0"/>
              <a:t> When did you engage with a HASS education? </a:t>
            </a:r>
          </a:p>
          <a:p>
            <a:pPr lvl="0"/>
            <a:r>
              <a:rPr lang="en-AU" dirty="0"/>
              <a:t> What did you study? Why?</a:t>
            </a:r>
          </a:p>
          <a:p>
            <a:r>
              <a:rPr lang="en-AU" dirty="0"/>
              <a:t> What are you hoping to get out of attending this session? </a:t>
            </a:r>
            <a:endParaRPr lang="en-US" dirty="0"/>
          </a:p>
        </p:txBody>
      </p:sp>
      <p:sp>
        <p:nvSpPr>
          <p:cNvPr id="4" name="Rectangle 3"/>
          <p:cNvSpPr/>
          <p:nvPr/>
        </p:nvSpPr>
        <p:spPr>
          <a:xfrm>
            <a:off x="0" y="0"/>
            <a:ext cx="2001795" cy="6858000"/>
          </a:xfrm>
          <a:prstGeom prst="rect">
            <a:avLst/>
          </a:prstGeom>
          <a:solidFill>
            <a:srgbClr val="177A9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rgbClr val="811F6F"/>
              </a:solidFill>
            </a:endParaRPr>
          </a:p>
        </p:txBody>
      </p:sp>
    </p:spTree>
    <p:extLst>
      <p:ext uri="{BB962C8B-B14F-4D97-AF65-F5344CB8AC3E}">
        <p14:creationId xmlns:p14="http://schemas.microsoft.com/office/powerpoint/2010/main" val="172609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Where did this come from?</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55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Preceding studies</a:t>
            </a:r>
            <a:endParaRPr lang="en-AU" dirty="0"/>
          </a:p>
        </p:txBody>
      </p:sp>
      <p:sp>
        <p:nvSpPr>
          <p:cNvPr id="3" name="Content Placeholder 2"/>
          <p:cNvSpPr>
            <a:spLocks noGrp="1"/>
          </p:cNvSpPr>
          <p:nvPr>
            <p:ph idx="1"/>
          </p:nvPr>
        </p:nvSpPr>
        <p:spPr>
          <a:xfrm>
            <a:off x="6585884" y="1417639"/>
            <a:ext cx="4170664" cy="4708525"/>
          </a:xfrm>
        </p:spPr>
        <p:txBody>
          <a:bodyPr>
            <a:normAutofit lnSpcReduction="10000"/>
          </a:bodyPr>
          <a:lstStyle/>
          <a:p>
            <a:r>
              <a:rPr lang="en-AU" dirty="0"/>
              <a:t>The Lettered Country (2003)</a:t>
            </a:r>
          </a:p>
          <a:p>
            <a:r>
              <a:rPr lang="en-AU" dirty="0"/>
              <a:t>Nature and Role of BA in Contemporary Australia (2008)</a:t>
            </a:r>
          </a:p>
          <a:p>
            <a:r>
              <a:rPr lang="en-AU" dirty="0"/>
              <a:t>Benchmarking Australian BA programs (2012)</a:t>
            </a:r>
          </a:p>
          <a:p>
            <a:r>
              <a:rPr lang="en-AU" dirty="0"/>
              <a:t>Mapping the Humanities (2014)</a:t>
            </a:r>
          </a:p>
          <a:p>
            <a:r>
              <a:rPr lang="en-AU" dirty="0"/>
              <a:t>PhD</a:t>
            </a:r>
            <a:r>
              <a:rPr lang="en-AU" baseline="0" dirty="0"/>
              <a:t> study (2015) </a:t>
            </a:r>
          </a:p>
          <a:p>
            <a:r>
              <a:rPr lang="en-AU" baseline="0" dirty="0" err="1"/>
              <a:t>WILing</a:t>
            </a:r>
            <a:r>
              <a:rPr lang="en-AU" baseline="0" dirty="0"/>
              <a:t> the BA (2016)</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994" t="52527" r="47994" b="18462"/>
          <a:stretch/>
        </p:blipFill>
        <p:spPr bwMode="auto">
          <a:xfrm>
            <a:off x="1582815" y="5307470"/>
            <a:ext cx="2396111" cy="1542862"/>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650" t="13311" r="40705" b="4378"/>
          <a:stretch/>
        </p:blipFill>
        <p:spPr bwMode="auto">
          <a:xfrm>
            <a:off x="4195373" y="1417638"/>
            <a:ext cx="1990645" cy="2674928"/>
          </a:xfrm>
          <a:prstGeom prst="rect">
            <a:avLst/>
          </a:prstGeom>
          <a:noFill/>
          <a:ln w="9525">
            <a:solidFill>
              <a:srgbClr val="4F81BD"/>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4924" t="11398" r="32538" b="2888"/>
          <a:stretch/>
        </p:blipFill>
        <p:spPr bwMode="auto">
          <a:xfrm>
            <a:off x="2186411" y="2178464"/>
            <a:ext cx="1880118" cy="2639547"/>
          </a:xfrm>
          <a:prstGeom prst="rect">
            <a:avLst/>
          </a:prstGeom>
          <a:noFill/>
          <a:ln w="9525">
            <a:solidFill>
              <a:srgbClr val="4F81BD"/>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2204" t="16139" r="33898" b="2989"/>
          <a:stretch/>
        </p:blipFill>
        <p:spPr bwMode="auto">
          <a:xfrm>
            <a:off x="16822" y="71941"/>
            <a:ext cx="2116778" cy="2691393"/>
          </a:xfrm>
          <a:prstGeom prst="rect">
            <a:avLst/>
          </a:prstGeom>
          <a:noFill/>
          <a:ln w="9525">
            <a:solidFill>
              <a:srgbClr val="4F81BD"/>
            </a:solidFill>
            <a:miter lim="800000"/>
            <a:headEnd/>
            <a:tailEnd/>
          </a:ln>
          <a:extLst>
            <a:ext uri="{909E8E84-426E-40dd-AFC4-6F175D3DCCD1}">
              <a14:hiddenFill xmlns:a14="http://schemas.microsoft.com/office/drawing/2010/main" xmlns="">
                <a:solidFill>
                  <a:schemeClr val="accent1"/>
                </a:solidFill>
              </a14:hiddenFill>
            </a:ext>
          </a:extLst>
        </p:spPr>
      </p:pic>
      <p:pic>
        <p:nvPicPr>
          <p:cNvPr id="5" name="Picture 4" descr="2015-03-23 10.49.29.jpg"/>
          <p:cNvPicPr>
            <a:picLocks noChangeAspect="1"/>
          </p:cNvPicPr>
          <p:nvPr/>
        </p:nvPicPr>
        <p:blipFill rotWithShape="1">
          <a:blip r:embed="rId7" cstate="print">
            <a:extLst>
              <a:ext uri="{28A0092B-C50C-407E-A947-70E740481C1C}">
                <a14:useLocalDpi xmlns:a14="http://schemas.microsoft.com/office/drawing/2010/main" val="0"/>
              </a:ext>
            </a:extLst>
          </a:blip>
          <a:srcRect l="26079" t="10622"/>
          <a:stretch/>
        </p:blipFill>
        <p:spPr>
          <a:xfrm>
            <a:off x="4195372" y="4488570"/>
            <a:ext cx="2174066" cy="236943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704" y="2881430"/>
            <a:ext cx="1958863" cy="2747336"/>
          </a:xfrm>
          <a:prstGeom prst="rect">
            <a:avLst/>
          </a:prstGeom>
        </p:spPr>
      </p:pic>
    </p:spTree>
    <p:extLst>
      <p:ext uri="{BB962C8B-B14F-4D97-AF65-F5344CB8AC3E}">
        <p14:creationId xmlns:p14="http://schemas.microsoft.com/office/powerpoint/2010/main" val="136763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pic>
        <p:nvPicPr>
          <p:cNvPr id="5" name="Picture 4" descr="5516_97105_edX Course Think101x_Single use_ request permission.jpg"/>
          <p:cNvPicPr>
            <a:picLocks noChangeAspect="1"/>
          </p:cNvPicPr>
          <p:nvPr/>
        </p:nvPicPr>
        <p:blipFill rotWithShape="1">
          <a:blip r:embed="rId4">
            <a:alphaModFix amt="55000"/>
            <a:extLst>
              <a:ext uri="{28A0092B-C50C-407E-A947-70E740481C1C}">
                <a14:useLocalDpi xmlns:a14="http://schemas.microsoft.com/office/drawing/2010/main" val="0"/>
              </a:ext>
            </a:extLst>
          </a:blip>
          <a:srcRect t="19184" b="34616"/>
          <a:stretch/>
        </p:blipFill>
        <p:spPr>
          <a:xfrm>
            <a:off x="3766545" y="1"/>
            <a:ext cx="8425455" cy="2539782"/>
          </a:xfrm>
          <a:prstGeom prst="rect">
            <a:avLst/>
          </a:prstGeom>
        </p:spPr>
      </p:pic>
      <p:sp>
        <p:nvSpPr>
          <p:cNvPr id="9" name="Title 8"/>
          <p:cNvSpPr>
            <a:spLocks noGrp="1"/>
          </p:cNvSpPr>
          <p:nvPr>
            <p:ph type="title"/>
          </p:nvPr>
        </p:nvSpPr>
        <p:spPr>
          <a:xfrm>
            <a:off x="6260357" y="3738427"/>
            <a:ext cx="10515600" cy="1325563"/>
          </a:xfrm>
        </p:spPr>
        <p:txBody>
          <a:bodyPr/>
          <a:lstStyle/>
          <a:p>
            <a:r>
              <a:rPr lang="en-US" b="1" dirty="0">
                <a:solidFill>
                  <a:srgbClr val="E7681A"/>
                </a:solidFill>
              </a:rPr>
              <a:t>Fellowship Activities</a:t>
            </a:r>
          </a:p>
        </p:txBody>
      </p:sp>
      <p:sp>
        <p:nvSpPr>
          <p:cNvPr id="3" name="Content Placeholder 2"/>
          <p:cNvSpPr>
            <a:spLocks noGrp="1"/>
          </p:cNvSpPr>
          <p:nvPr>
            <p:ph sz="half" idx="2"/>
          </p:nvPr>
        </p:nvSpPr>
        <p:spPr>
          <a:xfrm>
            <a:off x="262782" y="2758524"/>
            <a:ext cx="5997575" cy="3809393"/>
          </a:xfrm>
        </p:spPr>
        <p:txBody>
          <a:bodyPr>
            <a:normAutofit lnSpcReduction="10000"/>
          </a:bodyPr>
          <a:lstStyle/>
          <a:p>
            <a:pPr marL="0" indent="0">
              <a:buNone/>
            </a:pPr>
            <a:r>
              <a:rPr lang="en-US" dirty="0" err="1"/>
              <a:t>HASSFutures</a:t>
            </a:r>
            <a:r>
              <a:rPr lang="en-US" dirty="0"/>
              <a:t> Think Tanks (April – June)</a:t>
            </a:r>
          </a:p>
          <a:p>
            <a:pPr marL="0" indent="0">
              <a:buNone/>
            </a:pPr>
            <a:r>
              <a:rPr lang="en-US" dirty="0"/>
              <a:t>	Institutional, external, virtual </a:t>
            </a:r>
          </a:p>
          <a:p>
            <a:pPr marL="0" indent="0">
              <a:buNone/>
            </a:pPr>
            <a:r>
              <a:rPr lang="en-US" dirty="0"/>
              <a:t>Institutional conversations (May)</a:t>
            </a:r>
          </a:p>
          <a:p>
            <a:pPr marL="0" indent="0">
              <a:buNone/>
            </a:pPr>
            <a:r>
              <a:rPr lang="en-US" dirty="0"/>
              <a:t>HASS Teaching Masterclass Webinars (June – Nov)</a:t>
            </a:r>
          </a:p>
          <a:p>
            <a:pPr marL="0" indent="0">
              <a:buNone/>
            </a:pPr>
            <a:r>
              <a:rPr lang="en-US" dirty="0"/>
              <a:t>BA Conference (25-26 September)</a:t>
            </a:r>
          </a:p>
          <a:p>
            <a:pPr marL="0" indent="0">
              <a:buNone/>
            </a:pPr>
            <a:r>
              <a:rPr lang="en-US" dirty="0"/>
              <a:t>Case studies of HASS Teaching Practice</a:t>
            </a:r>
          </a:p>
          <a:p>
            <a:pPr marL="0" indent="0">
              <a:buNone/>
            </a:pPr>
            <a:r>
              <a:rPr lang="en-US" dirty="0"/>
              <a:t>HASS education research repository </a:t>
            </a:r>
          </a:p>
          <a:p>
            <a:pPr marL="0" indent="0">
              <a:buNone/>
            </a:pPr>
            <a:endParaRPr lang="en-US" dirty="0"/>
          </a:p>
        </p:txBody>
      </p:sp>
      <p:pic>
        <p:nvPicPr>
          <p:cNvPr id="6" name="Picture 5" descr="Screen Shot 2016-08-30 at 5.15.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4908"/>
            <a:ext cx="2876792" cy="1264972"/>
          </a:xfrm>
          <a:prstGeom prst="rect">
            <a:avLst/>
          </a:prstGeom>
        </p:spPr>
      </p:pic>
    </p:spTree>
    <p:extLst>
      <p:ext uri="{BB962C8B-B14F-4D97-AF65-F5344CB8AC3E}">
        <p14:creationId xmlns:p14="http://schemas.microsoft.com/office/powerpoint/2010/main" val="5430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www.hassfutures.org</a:t>
            </a:r>
            <a:endParaRPr lang="en-US" dirty="0"/>
          </a:p>
        </p:txBody>
      </p:sp>
      <p:pic>
        <p:nvPicPr>
          <p:cNvPr id="4" name="Content Placeholder 3" descr="Screen Shot 2017-04-20 at 2.20.08 pm.png"/>
          <p:cNvPicPr>
            <a:picLocks noGrp="1" noChangeAspect="1"/>
          </p:cNvPicPr>
          <p:nvPr>
            <p:ph idx="1"/>
          </p:nvPr>
        </p:nvPicPr>
        <p:blipFill>
          <a:blip r:embed="rId3">
            <a:extLst>
              <a:ext uri="{28A0092B-C50C-407E-A947-70E740481C1C}">
                <a14:useLocalDpi xmlns:a14="http://schemas.microsoft.com/office/drawing/2010/main" val="0"/>
              </a:ext>
            </a:extLst>
          </a:blip>
          <a:srcRect t="2412" b="2412"/>
          <a:stretch>
            <a:fillRect/>
          </a:stretch>
        </p:blipFill>
        <p:spPr>
          <a:xfrm>
            <a:off x="1160834" y="1845080"/>
            <a:ext cx="9220200" cy="4351338"/>
          </a:xfrm>
        </p:spPr>
      </p:pic>
    </p:spTree>
    <p:extLst>
      <p:ext uri="{BB962C8B-B14F-4D97-AF65-F5344CB8AC3E}">
        <p14:creationId xmlns:p14="http://schemas.microsoft.com/office/powerpoint/2010/main" val="122900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201" y="5019189"/>
            <a:ext cx="1574800" cy="1838811"/>
          </a:xfrm>
          <a:prstGeom prst="rect">
            <a:avLst/>
          </a:prstGeom>
        </p:spPr>
      </p:pic>
      <p:pic>
        <p:nvPicPr>
          <p:cNvPr id="5" name="Picture 4" descr="5516_97105_edX Course Think101x_Single use_ request permission.jpg"/>
          <p:cNvPicPr>
            <a:picLocks noChangeAspect="1"/>
          </p:cNvPicPr>
          <p:nvPr/>
        </p:nvPicPr>
        <p:blipFill rotWithShape="1">
          <a:blip r:embed="rId4">
            <a:alphaModFix amt="55000"/>
            <a:extLst>
              <a:ext uri="{28A0092B-C50C-407E-A947-70E740481C1C}">
                <a14:useLocalDpi xmlns:a14="http://schemas.microsoft.com/office/drawing/2010/main" val="0"/>
              </a:ext>
            </a:extLst>
          </a:blip>
          <a:srcRect t="19184" b="34616"/>
          <a:stretch/>
        </p:blipFill>
        <p:spPr>
          <a:xfrm>
            <a:off x="0" y="0"/>
            <a:ext cx="8425455" cy="2539782"/>
          </a:xfrm>
          <a:prstGeom prst="rect">
            <a:avLst/>
          </a:prstGeom>
        </p:spPr>
      </p:pic>
      <p:sp>
        <p:nvSpPr>
          <p:cNvPr id="9" name="Title 8"/>
          <p:cNvSpPr>
            <a:spLocks noGrp="1"/>
          </p:cNvSpPr>
          <p:nvPr>
            <p:ph type="title"/>
          </p:nvPr>
        </p:nvSpPr>
        <p:spPr>
          <a:xfrm>
            <a:off x="314975" y="3103870"/>
            <a:ext cx="10515600" cy="1325563"/>
          </a:xfrm>
        </p:spPr>
        <p:txBody>
          <a:bodyPr/>
          <a:lstStyle/>
          <a:p>
            <a:r>
              <a:rPr lang="en-US" b="1" dirty="0">
                <a:solidFill>
                  <a:srgbClr val="641A58"/>
                </a:solidFill>
              </a:rPr>
              <a:t>Spin off projects</a:t>
            </a:r>
          </a:p>
        </p:txBody>
      </p:sp>
      <p:sp>
        <p:nvSpPr>
          <p:cNvPr id="12" name="Content Placeholder 11"/>
          <p:cNvSpPr>
            <a:spLocks noGrp="1"/>
          </p:cNvSpPr>
          <p:nvPr>
            <p:ph sz="quarter" idx="4"/>
          </p:nvPr>
        </p:nvSpPr>
        <p:spPr>
          <a:xfrm>
            <a:off x="4535153" y="2780418"/>
            <a:ext cx="6295422" cy="3825213"/>
          </a:xfrm>
        </p:spPr>
        <p:txBody>
          <a:bodyPr>
            <a:normAutofit/>
          </a:bodyPr>
          <a:lstStyle/>
          <a:p>
            <a:pPr marL="0" indent="0">
              <a:buNone/>
            </a:pPr>
            <a:r>
              <a:rPr lang="en-US" dirty="0"/>
              <a:t>Tracking changes in the Australian BA 2013 - 2017</a:t>
            </a:r>
          </a:p>
          <a:p>
            <a:pPr marL="0" indent="0">
              <a:buNone/>
            </a:pPr>
            <a:r>
              <a:rPr lang="en-US" dirty="0"/>
              <a:t>Expectations and anticipations of BA students  </a:t>
            </a:r>
          </a:p>
          <a:p>
            <a:pPr marL="0" indent="0">
              <a:buNone/>
            </a:pPr>
            <a:r>
              <a:rPr lang="en-US" dirty="0"/>
              <a:t>Day in the life of a BA graduate</a:t>
            </a:r>
          </a:p>
          <a:p>
            <a:pPr marL="0" indent="0">
              <a:buNone/>
            </a:pPr>
            <a:r>
              <a:rPr lang="en-US" dirty="0"/>
              <a:t>Whole of program approaches </a:t>
            </a:r>
          </a:p>
          <a:p>
            <a:pPr marL="0" indent="0">
              <a:buNone/>
            </a:pPr>
            <a:r>
              <a:rPr lang="en-US" dirty="0"/>
              <a:t>Tracing the evolution of Bachelor of Arts programs from colonial roots</a:t>
            </a:r>
            <a:endParaRPr lang="en-GB" dirty="0"/>
          </a:p>
          <a:p>
            <a:pPr marL="0" indent="0">
              <a:buNone/>
            </a:pPr>
            <a:endParaRPr lang="en-US" dirty="0"/>
          </a:p>
        </p:txBody>
      </p:sp>
      <p:sp>
        <p:nvSpPr>
          <p:cNvPr id="2" name="Content Placeholder 1"/>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09392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2588</TotalTime>
  <Words>804</Words>
  <Application>Microsoft Office PowerPoint</Application>
  <PresentationFormat>Widescreen</PresentationFormat>
  <Paragraphs>150</Paragraphs>
  <Slides>36</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Century Gothic</vt:lpstr>
      <vt:lpstr>Office Theme</vt:lpstr>
      <vt:lpstr> THINK TANK  </vt:lpstr>
      <vt:lpstr>Welcome!</vt:lpstr>
      <vt:lpstr>Who’s here?</vt:lpstr>
      <vt:lpstr>Introduce yourselves </vt:lpstr>
      <vt:lpstr>Where did this come from?</vt:lpstr>
      <vt:lpstr>Preceding studies</vt:lpstr>
      <vt:lpstr>Fellowship Activities</vt:lpstr>
      <vt:lpstr>www.hassfutures.org</vt:lpstr>
      <vt:lpstr>Spin off projects</vt:lpstr>
      <vt:lpstr>What’s the crisis?</vt:lpstr>
      <vt:lpstr>Value of BA</vt:lpstr>
      <vt:lpstr>PowerPoint Presentation</vt:lpstr>
      <vt:lpstr>Challenges and opportunities facing HASS education</vt:lpstr>
      <vt:lpstr>PowerPoint Presentation</vt:lpstr>
      <vt:lpstr>PowerPoint Presentation</vt:lpstr>
      <vt:lpstr>Age of transition</vt:lpstr>
      <vt:lpstr>PowerPoint Presentation</vt:lpstr>
      <vt:lpstr>PowerPoint Presentation</vt:lpstr>
      <vt:lpstr>PowerPoint Presentation</vt:lpstr>
      <vt:lpstr>PowerPoint Presentation</vt:lpstr>
      <vt:lpstr>PowerPoint Presentation</vt:lpstr>
      <vt:lpstr>PowerPoint Presentation</vt:lpstr>
      <vt:lpstr>Emphasis on STEM</vt:lpstr>
      <vt:lpstr>Limitations in Automation </vt:lpstr>
      <vt:lpstr>Future students/ future graduates</vt:lpstr>
      <vt:lpstr>PowerPoint Presentation</vt:lpstr>
      <vt:lpstr>PowerPoint Presentation</vt:lpstr>
      <vt:lpstr>HASS Education – a new potential</vt:lpstr>
      <vt:lpstr>PowerPoint Presentation</vt:lpstr>
      <vt:lpstr>Group discussion</vt:lpstr>
      <vt:lpstr>A contemporary value proposition for HASS education</vt:lpstr>
      <vt:lpstr>Educational Philosophy</vt:lpstr>
      <vt:lpstr>Communicating value</vt:lpstr>
      <vt:lpstr>Where to next?</vt:lpstr>
      <vt:lpstr>What do we need to shift the narrative?   Recommended actions from this group?    What should we be saying to peak bodies? (and who are they?) </vt:lpstr>
      <vt:lpstr>Stay in touch</vt:lpstr>
    </vt:vector>
  </TitlesOfParts>
  <Company>University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Kaylee Gannaway</dc:creator>
  <cp:lastModifiedBy>Karen Sheppard</cp:lastModifiedBy>
  <cp:revision>70</cp:revision>
  <cp:lastPrinted>2017-04-20T08:19:52Z</cp:lastPrinted>
  <dcterms:created xsi:type="dcterms:W3CDTF">2017-03-01T04:46:13Z</dcterms:created>
  <dcterms:modified xsi:type="dcterms:W3CDTF">2017-06-08T10:34:16Z</dcterms:modified>
</cp:coreProperties>
</file>