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6" r:id="rId33"/>
    <p:sldId id="294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3488"/>
    <a:srgbClr val="00A56F"/>
    <a:srgbClr val="E5324A"/>
    <a:srgbClr val="EE7C00"/>
    <a:srgbClr val="0096BB"/>
    <a:srgbClr val="0097BB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>
        <p:scale>
          <a:sx n="70" d="100"/>
          <a:sy n="70" d="100"/>
        </p:scale>
        <p:origin x="1976" y="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A1030-58FA-4ED7-9197-6FB799B032C5}" type="datetimeFigureOut">
              <a:rPr lang="en-ZA" smtClean="0"/>
              <a:t>2017/09/24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5BC4F-5D8C-4491-928E-DE7B9092CA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833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9D40-CC64-4273-9F7D-33F424C3A57A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09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smtClean="0"/>
              <a:t>Facilitators reflections:</a:t>
            </a:r>
          </a:p>
          <a:p>
            <a:r>
              <a:rPr lang="en-ZA" dirty="0" smtClean="0"/>
              <a:t>Role: Challenge students to question their assumptions –</a:t>
            </a:r>
            <a:r>
              <a:rPr lang="en-ZA" baseline="0" dirty="0" smtClean="0"/>
              <a:t> in a gentle, non-threatening way</a:t>
            </a:r>
          </a:p>
          <a:p>
            <a:r>
              <a:rPr lang="en-ZA" baseline="0" dirty="0" smtClean="0"/>
              <a:t>EBL provides supportive environment and learning communities for students – literature, starting to emerge; facilitators – weekly meetings</a:t>
            </a:r>
          </a:p>
          <a:p>
            <a:r>
              <a:rPr lang="en-ZA" baseline="0" dirty="0" smtClean="0"/>
              <a:t>Believe EBL should continue – for all students, not only “at-risk”</a:t>
            </a:r>
          </a:p>
          <a:p>
            <a:r>
              <a:rPr lang="en-ZA" baseline="0" dirty="0" smtClean="0"/>
              <a:t>Concerns over workload if EBL continues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9D40-CC64-4273-9F7D-33F424C3A57A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050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Challenge: between facilitators’ approaches – not something that you can control but have to trust process.</a:t>
            </a:r>
          </a:p>
          <a:p>
            <a:r>
              <a:rPr lang="en-ZA" dirty="0" smtClean="0"/>
              <a:t>Only 2 rules but there has been some deviation</a:t>
            </a:r>
            <a:r>
              <a:rPr lang="en-ZA" baseline="0" dirty="0" smtClean="0"/>
              <a:t> with the rules:</a:t>
            </a:r>
          </a:p>
          <a:p>
            <a:pPr marL="171450" indent="-171450">
              <a:buFontTx/>
              <a:buChar char="-"/>
            </a:pPr>
            <a:r>
              <a:rPr lang="en-ZA" baseline="0" dirty="0" smtClean="0"/>
              <a:t>Only have class when everyone is present – one group waited for second session of second week to have first class. Decide to hold the class as students and facilitator were becoming demotivated and frustrated</a:t>
            </a:r>
          </a:p>
          <a:p>
            <a:pPr marL="171450" indent="-171450">
              <a:buFontTx/>
              <a:buChar char="-"/>
            </a:pPr>
            <a:r>
              <a:rPr lang="en-ZA" baseline="0" dirty="0" smtClean="0"/>
              <a:t>Group processing – entire group to process but in instances only the facilitator processes. On reflection, stated that he and group discussed importance of all participating in processing – related to evaluation of programme where students evaluate each other based on various aspects.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9D40-CC64-4273-9F7D-33F424C3A57A}" type="slidenum">
              <a:rPr lang="en-ZA" smtClean="0"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508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9D40-CC64-4273-9F7D-33F424C3A57A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962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And why?</a:t>
            </a:r>
          </a:p>
          <a:p>
            <a:r>
              <a:rPr lang="en-ZA" dirty="0" smtClean="0"/>
              <a:t>Why – pilot project; at-risk students, failing 2 or more of 4 courses. Sessions</a:t>
            </a:r>
            <a:r>
              <a:rPr lang="en-ZA" baseline="0" dirty="0" smtClean="0"/>
              <a:t> held – 2 sessions of 1.5 hours each</a:t>
            </a:r>
            <a:endParaRPr lang="en-ZA" dirty="0" smtClean="0"/>
          </a:p>
          <a:p>
            <a:r>
              <a:rPr lang="en-ZA" dirty="0" smtClean="0"/>
              <a:t>Course has shown results in assisting students to develop skills needed</a:t>
            </a:r>
            <a:r>
              <a:rPr lang="en-ZA" baseline="0" dirty="0" smtClean="0"/>
              <a:t> for higher education studies. Collaborated with Commerce faculty to offer to at-risk students. Encouraged to participate by advisors, but students self-selected.</a:t>
            </a:r>
          </a:p>
          <a:p>
            <a:r>
              <a:rPr lang="en-ZA" baseline="0" dirty="0" smtClean="0"/>
              <a:t>Small group based – 8 students and 1/ 2 facilitators</a:t>
            </a:r>
          </a:p>
          <a:p>
            <a:r>
              <a:rPr lang="en-ZA" baseline="0" dirty="0" smtClean="0"/>
              <a:t>Evaluation: individual case study to be completed 30%; group member evaluation 70%</a:t>
            </a:r>
          </a:p>
          <a:p>
            <a:r>
              <a:rPr lang="en-ZA" baseline="0" dirty="0" smtClean="0"/>
              <a:t>Evaluated on 10 point scale for 4 areas: reasoning skills, knowledge and use of resources, communication and group skills, evaluation and assessment skills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9D40-CC64-4273-9F7D-33F424C3A57A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857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EBL different model to</a:t>
            </a:r>
            <a:r>
              <a:rPr lang="en-ZA" baseline="0" dirty="0" smtClean="0"/>
              <a:t> what is taking place in undergraduate classes at Wits</a:t>
            </a:r>
          </a:p>
          <a:p>
            <a:r>
              <a:rPr lang="en-ZA" dirty="0" smtClean="0"/>
              <a:t>Small-group</a:t>
            </a:r>
            <a:r>
              <a:rPr lang="en-ZA" baseline="0" dirty="0" smtClean="0"/>
              <a:t> based, facilitated. More personal and intimate</a:t>
            </a:r>
          </a:p>
          <a:p>
            <a:r>
              <a:rPr lang="en-ZA" baseline="0" dirty="0" smtClean="0"/>
              <a:t>Most classes at Wits 150 to 400; large class, </a:t>
            </a:r>
            <a:r>
              <a:rPr lang="en-ZA" baseline="0" dirty="0" err="1" smtClean="0"/>
              <a:t>massification</a:t>
            </a:r>
            <a:r>
              <a:rPr lang="en-ZA" baseline="0" dirty="0" smtClean="0"/>
              <a:t>, students lost and overwhelmed, no one cares</a:t>
            </a:r>
          </a:p>
          <a:p>
            <a:r>
              <a:rPr lang="en-ZA" baseline="0" dirty="0" err="1" smtClean="0"/>
              <a:t>Instructivist</a:t>
            </a:r>
            <a:r>
              <a:rPr lang="en-ZA" baseline="0" dirty="0" smtClean="0"/>
              <a:t> approach, unless technology is incorporated for feedback mechanism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9D40-CC64-4273-9F7D-33F424C3A57A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796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EBL – facilitated, reiterative, closed-loop approach but has</a:t>
            </a:r>
            <a:r>
              <a:rPr lang="en-ZA" baseline="0" dirty="0" smtClean="0"/>
              <a:t> many learning theories underpinning it. Happy to discuss afterwards.</a:t>
            </a:r>
          </a:p>
          <a:p>
            <a:r>
              <a:rPr lang="en-ZA" baseline="0" dirty="0" smtClean="0"/>
              <a:t>Implication is that different types of students are considered and likelihood of their learning style preference being catered for is strong. Focus is on social and activity/experience, while being able to be self-directed, and at the same time finding your voice.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9D40-CC64-4273-9F7D-33F424C3A57A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194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Time management – have to show up,</a:t>
            </a:r>
            <a:r>
              <a:rPr lang="en-ZA" baseline="0" dirty="0" smtClean="0"/>
              <a:t> preferably on time</a:t>
            </a:r>
            <a:endParaRPr lang="en-ZA" dirty="0" smtClean="0"/>
          </a:p>
          <a:p>
            <a:r>
              <a:rPr lang="en-ZA" dirty="0" smtClean="0"/>
              <a:t>Reflection through group processing</a:t>
            </a:r>
          </a:p>
          <a:p>
            <a:r>
              <a:rPr lang="en-ZA" dirty="0" smtClean="0"/>
              <a:t>Students</a:t>
            </a:r>
            <a:r>
              <a:rPr lang="en-ZA" baseline="0" dirty="0" smtClean="0"/>
              <a:t> are accountable, responsible, answerable to group</a:t>
            </a:r>
          </a:p>
          <a:p>
            <a:r>
              <a:rPr lang="en-ZA" baseline="0" dirty="0" smtClean="0"/>
              <a:t>Students have voice and contribute to investigating a problem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 smtClean="0"/>
              <a:t>Connections are made between pieces of information in response to task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9D40-CC64-4273-9F7D-33F424C3A57A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412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Power</a:t>
            </a:r>
            <a:r>
              <a:rPr lang="en-ZA" baseline="0" dirty="0" smtClean="0"/>
              <a:t> differential is minimised</a:t>
            </a:r>
          </a:p>
          <a:p>
            <a:r>
              <a:rPr lang="en-ZA" baseline="0" dirty="0" smtClean="0"/>
              <a:t>Patience is needed – silence is golden</a:t>
            </a:r>
          </a:p>
          <a:p>
            <a:r>
              <a:rPr lang="en-ZA" baseline="0" dirty="0" smtClean="0"/>
              <a:t>Interdisciplinary approach</a:t>
            </a:r>
          </a:p>
          <a:p>
            <a:r>
              <a:rPr lang="en-ZA" baseline="0" dirty="0" smtClean="0"/>
              <a:t>Painful – slow down the learning; give time for students to take back/own power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 smtClean="0"/>
              <a:t>Facilitator needs to shut up; students need to be quiet to give others a chance to be heard</a:t>
            </a:r>
          </a:p>
          <a:p>
            <a:endParaRPr lang="en-ZA" baseline="0" dirty="0" smtClean="0"/>
          </a:p>
          <a:p>
            <a:r>
              <a:rPr lang="en-ZA" baseline="0" dirty="0" smtClean="0"/>
              <a:t>Painful process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9D40-CC64-4273-9F7D-33F424C3A57A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682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smtClean="0"/>
              <a:t>Efficacy – training, writing cases, experience, process, support</a:t>
            </a:r>
          </a:p>
          <a:p>
            <a:r>
              <a:rPr lang="en-ZA" dirty="0" smtClean="0"/>
              <a:t>Facilitators generally felt that the training and support they received in writing cases was good and effective.</a:t>
            </a:r>
          </a:p>
          <a:p>
            <a:r>
              <a:rPr lang="en-ZA" dirty="0" smtClean="0"/>
              <a:t>They are enjoying the facilitation experience</a:t>
            </a:r>
            <a:r>
              <a:rPr lang="en-ZA" baseline="0" dirty="0" smtClean="0"/>
              <a:t> and process, though most have difficulty switching to the facilitators’ hat, even if experienced previously, and deciding how or when to participate in the group. 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Group processing – mostly</a:t>
            </a:r>
            <a:r>
              <a:rPr lang="en-ZA" baseline="0" dirty="0" smtClean="0"/>
              <a:t> polite; could relate to unaccustomed to giving and receiving feedback or principle of Ubuntu or still moving through group process – forming, storming, norming, performing</a:t>
            </a:r>
          </a:p>
          <a:p>
            <a:r>
              <a:rPr lang="en-ZA" baseline="0" dirty="0" smtClean="0"/>
              <a:t>Fake the frustration of late coming or non-attendance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9D40-CC64-4273-9F7D-33F424C3A57A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242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smtClean="0"/>
              <a:t>Facilitators qualities: </a:t>
            </a:r>
          </a:p>
          <a:p>
            <a:r>
              <a:rPr lang="en-ZA" dirty="0" smtClean="0"/>
              <a:t>Student-centred and focus on process,</a:t>
            </a:r>
            <a:r>
              <a:rPr lang="en-ZA" baseline="0" dirty="0" smtClean="0"/>
              <a:t> not product, of learning</a:t>
            </a:r>
          </a:p>
          <a:p>
            <a:r>
              <a:rPr lang="en-ZA" baseline="0" dirty="0" smtClean="0"/>
              <a:t>Remain curious – be part of group</a:t>
            </a:r>
          </a:p>
          <a:p>
            <a:r>
              <a:rPr lang="en-ZA" baseline="0" dirty="0" smtClean="0"/>
              <a:t>Be comfortable with discomfort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 smtClean="0"/>
              <a:t>Facilitators need to be flexible - rescheduling</a:t>
            </a:r>
            <a:endParaRPr lang="en-ZA" dirty="0" smtClean="0"/>
          </a:p>
          <a:p>
            <a:endParaRPr lang="en-Z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9D40-CC64-4273-9F7D-33F424C3A57A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656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94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70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947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48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26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70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78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9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58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11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3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23566-020B-4DF7-8D35-697AEB93DD69}" type="datetimeFigureOut">
              <a:rPr lang="en-AU" smtClean="0"/>
              <a:t>24/9/17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C787-61BA-4E95-8ACD-225C28007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48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emf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ing.com/images/search?view=detailV2&amp;ccid=SNpmcfAJ&amp;id=EE2C238832DF708106202693D18A48E930B84B88&amp;thid=OIP.SNpmcfAJbHwHtBWjrLRCXwEsDD&amp;q=sugar+tax+in+SA&amp;simid=608027350366421291&amp;selectedIndex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9883" y="836713"/>
            <a:ext cx="6720747" cy="1470025"/>
          </a:xfrm>
        </p:spPr>
        <p:txBody>
          <a:bodyPr>
            <a:noAutofit/>
          </a:bodyPr>
          <a:lstStyle/>
          <a:p>
            <a:r>
              <a:rPr lang="en-AU" sz="4000" dirty="0"/>
              <a:t>Reimagining HASS pedagogies – from </a:t>
            </a:r>
            <a:r>
              <a:rPr lang="en-AU" sz="4000" b="1" i="1" dirty="0"/>
              <a:t>sage on the stage </a:t>
            </a:r>
            <a:r>
              <a:rPr lang="en-AU" sz="4000" dirty="0"/>
              <a:t>to </a:t>
            </a:r>
            <a:r>
              <a:rPr lang="en-AU" sz="4000" b="1" i="1" dirty="0"/>
              <a:t>director in the wings</a:t>
            </a:r>
            <a:endParaRPr lang="en-ZA" sz="4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1935" y="2633047"/>
            <a:ext cx="6450842" cy="929018"/>
          </a:xfrm>
        </p:spPr>
        <p:txBody>
          <a:bodyPr/>
          <a:lstStyle/>
          <a:p>
            <a:r>
              <a:rPr lang="en-ZA" dirty="0" smtClean="0"/>
              <a:t>Dr Genevieve Hundermark</a:t>
            </a:r>
          </a:p>
          <a:p>
            <a:r>
              <a:rPr lang="en-ZA" dirty="0" smtClean="0"/>
              <a:t>University of the Witwatersrand</a:t>
            </a:r>
            <a:endParaRPr lang="en-ZA" dirty="0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" y="3705507"/>
            <a:ext cx="4535260" cy="315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47" y="3665981"/>
            <a:ext cx="6466452" cy="323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" y="7938"/>
            <a:ext cx="4522060" cy="339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81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60" y="457200"/>
            <a:ext cx="3936437" cy="22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8675" y="695308"/>
            <a:ext cx="71314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lies behind the mask?</a:t>
            </a:r>
            <a:endParaRPr kumimoji="0" lang="en-Z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case study focuses on two very interesting scenarios that investigates the construction of culture and factors related to and impacted by this construction.</a:t>
            </a:r>
            <a:endParaRPr kumimoji="0" lang="en-Z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3" descr="Inequality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5" y="3679336"/>
            <a:ext cx="4049092" cy="26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10800000" flipV="1">
            <a:off x="5327915" y="4021616"/>
            <a:ext cx="56646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Is this Just?</a:t>
            </a:r>
            <a:endParaRPr lang="en-ZA" alt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case investigates how societal inequalities impact on justice and what can be done in a South African context.</a:t>
            </a:r>
            <a:endParaRPr kumimoji="0" lang="en-Z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623" y="160588"/>
            <a:ext cx="10515600" cy="1325563"/>
          </a:xfrm>
        </p:spPr>
        <p:txBody>
          <a:bodyPr/>
          <a:lstStyle/>
          <a:p>
            <a:r>
              <a:rPr lang="en-ZA" dirty="0" smtClean="0"/>
              <a:t>EBL demands…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4" y="1124744"/>
            <a:ext cx="5242553" cy="22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20" y="1065503"/>
            <a:ext cx="4620437" cy="346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5" y="3573016"/>
            <a:ext cx="5603776" cy="28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21" y="3993513"/>
            <a:ext cx="4107401" cy="269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2230923"/>
            <a:ext cx="5074791" cy="285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1076006"/>
            <a:ext cx="4320480" cy="372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3778"/>
            <a:ext cx="4205453" cy="420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5177"/>
            <a:ext cx="6601637" cy="312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19" y="4053647"/>
            <a:ext cx="6578781" cy="280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0" y="1305621"/>
            <a:ext cx="7184347" cy="269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43623" y="160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mtClean="0"/>
              <a:t>EBL demands…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04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/>
              <a:t>Facilitators’ thoughts and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3453402"/>
            <a:ext cx="4563831" cy="3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66" y="1499105"/>
            <a:ext cx="29591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05" y="2492896"/>
            <a:ext cx="638645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17" y="1502594"/>
            <a:ext cx="605605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3573016"/>
            <a:ext cx="651500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84" y="3848174"/>
            <a:ext cx="3836592" cy="28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07" y="674869"/>
            <a:ext cx="508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4976" y="1895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i="1" dirty="0" smtClean="0"/>
              <a:t>Facilitators’ qualities (?)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7760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 descr="Image result for challenge assum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5" y="1883808"/>
            <a:ext cx="6720748" cy="23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67" y="1512473"/>
            <a:ext cx="499255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31" y="3052304"/>
            <a:ext cx="4416491" cy="35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age result for contin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83" y="3052302"/>
            <a:ext cx="72644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6826" y="2131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i="1" dirty="0" smtClean="0"/>
              <a:t>Facilitators’ reflections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29273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i="1" dirty="0" smtClean="0"/>
              <a:t>Facilitators’ reflections</a:t>
            </a:r>
            <a:endParaRPr lang="en-Z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“</a:t>
            </a:r>
            <a:r>
              <a:rPr lang="en-ZA" i="1" dirty="0" smtClean="0"/>
              <a:t>These </a:t>
            </a:r>
            <a:r>
              <a:rPr lang="en-ZA" i="1" dirty="0"/>
              <a:t>different understandings of the course made </a:t>
            </a:r>
            <a:r>
              <a:rPr lang="en-ZA" i="1" dirty="0" smtClean="0"/>
              <a:t>me wonder </a:t>
            </a:r>
            <a:r>
              <a:rPr lang="en-ZA" i="1" dirty="0"/>
              <a:t>that if a class of 8 students has different information about the same course, how much more in a big lecture </a:t>
            </a:r>
            <a:r>
              <a:rPr lang="en-ZA" i="1" dirty="0" smtClean="0"/>
              <a:t>theatre </a:t>
            </a:r>
            <a:r>
              <a:rPr lang="en-ZA" i="1" dirty="0"/>
              <a:t>of 450-500 undergraduate </a:t>
            </a:r>
            <a:r>
              <a:rPr lang="en-ZA" i="1" dirty="0" smtClean="0"/>
              <a:t>students.”</a:t>
            </a:r>
          </a:p>
          <a:p>
            <a:endParaRPr lang="en-Z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763464"/>
            <a:ext cx="3215680" cy="211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“</a:t>
            </a:r>
            <a:r>
              <a:rPr lang="en-ZA" b="1" dirty="0"/>
              <a:t>Group processing was happening parallel to the discussion</a:t>
            </a:r>
            <a:r>
              <a:rPr lang="en-ZA" dirty="0"/>
              <a:t>; students were aware of each other’s behaviours and how it had an impact on the discussion.”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99" y="4637450"/>
            <a:ext cx="3407701" cy="22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039" y="173732"/>
            <a:ext cx="1123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/>
              <a:t>“After this session, we had our facilitators meeting. The main discussion was on </a:t>
            </a:r>
            <a:r>
              <a:rPr lang="en-ZA" sz="2000" b="1" dirty="0"/>
              <a:t>non-attendance</a:t>
            </a:r>
            <a:r>
              <a:rPr lang="en-ZA" sz="2000" dirty="0"/>
              <a:t> and </a:t>
            </a:r>
            <a:r>
              <a:rPr lang="en-ZA" sz="2000" b="1" dirty="0"/>
              <a:t>late coming</a:t>
            </a:r>
            <a:r>
              <a:rPr lang="en-ZA" sz="20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229" y="1075167"/>
            <a:ext cx="11384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/>
              <a:t>What hit me during </a:t>
            </a:r>
            <a:r>
              <a:rPr lang="en-ZA" sz="2000" dirty="0" smtClean="0"/>
              <a:t>this </a:t>
            </a:r>
            <a:r>
              <a:rPr lang="en-ZA" sz="2000" dirty="0"/>
              <a:t>discussion was why I was upset about students being late.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229" y="1860793"/>
            <a:ext cx="11192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/>
              <a:t>I think I felt </a:t>
            </a:r>
            <a:r>
              <a:rPr lang="en-ZA" sz="2000" b="1" dirty="0"/>
              <a:t>powerless</a:t>
            </a:r>
            <a:r>
              <a:rPr lang="en-ZA" sz="2000" dirty="0"/>
              <a:t> in the new role and environment of EBL.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459" y="2420888"/>
            <a:ext cx="11576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/>
              <a:t>I </a:t>
            </a:r>
            <a:r>
              <a:rPr lang="en-ZA" sz="2000" dirty="0"/>
              <a:t>was in my </a:t>
            </a:r>
            <a:r>
              <a:rPr lang="en-ZA" sz="2000" b="1" dirty="0"/>
              <a:t>lecturer mode </a:t>
            </a:r>
            <a:r>
              <a:rPr lang="en-ZA" sz="2000" dirty="0"/>
              <a:t>in which I would start a class on time irrespective of all students being present. In fact, </a:t>
            </a:r>
            <a:r>
              <a:rPr lang="en-ZA" sz="2000" b="1" dirty="0"/>
              <a:t>a lecture would not start even if I was late</a:t>
            </a:r>
            <a:r>
              <a:rPr lang="en-ZA" sz="2000" dirty="0"/>
              <a:t>. Yet in EBL </a:t>
            </a:r>
            <a:r>
              <a:rPr lang="en-ZA" sz="2000" b="1" dirty="0"/>
              <a:t>all that power </a:t>
            </a:r>
            <a:r>
              <a:rPr lang="en-ZA" sz="2000" dirty="0"/>
              <a:t>that I had taken for granted all this time </a:t>
            </a:r>
            <a:r>
              <a:rPr lang="en-ZA" sz="2000" b="1" dirty="0"/>
              <a:t>was exposed for the privilege that it was</a:t>
            </a:r>
            <a:r>
              <a:rPr lang="en-ZA" sz="2000" dirty="0"/>
              <a:t>. Losing it was </a:t>
            </a:r>
            <a:r>
              <a:rPr lang="en-ZA" sz="2000" b="1" dirty="0"/>
              <a:t>upsetting</a:t>
            </a:r>
            <a:r>
              <a:rPr lang="en-ZA" sz="2000" dirty="0"/>
              <a:t>, and yet I could not even recognise it during the moment until I had the chance to process at our facilitators meeting.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229" y="4147710"/>
            <a:ext cx="8979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/>
              <a:t>It was a </a:t>
            </a:r>
            <a:r>
              <a:rPr lang="en-ZA" sz="2000" b="1" dirty="0"/>
              <a:t>humbling experience </a:t>
            </a:r>
            <a:r>
              <a:rPr lang="en-ZA" sz="2000" dirty="0"/>
              <a:t>for me to recognise how, indeed, privilege goes unnoticed even as we defend it with sugar coated </a:t>
            </a:r>
            <a:r>
              <a:rPr lang="en-ZA" sz="2000" dirty="0" smtClean="0"/>
              <a:t>arguments </a:t>
            </a:r>
            <a:r>
              <a:rPr lang="en-ZA" sz="2000" dirty="0"/>
              <a:t>such </a:t>
            </a:r>
            <a:r>
              <a:rPr lang="en-ZA" sz="2000" dirty="0" smtClean="0"/>
              <a:t>as </a:t>
            </a:r>
            <a:r>
              <a:rPr lang="en-ZA" sz="2000" dirty="0"/>
              <a:t>the ones I made that students were </a:t>
            </a:r>
            <a:r>
              <a:rPr lang="en-ZA" sz="2000" dirty="0" smtClean="0"/>
              <a:t>late </a:t>
            </a:r>
            <a:r>
              <a:rPr lang="en-ZA" sz="2000" dirty="0"/>
              <a:t>and may not be taking </a:t>
            </a:r>
            <a:r>
              <a:rPr lang="en-ZA" sz="2000" dirty="0" smtClean="0"/>
              <a:t>the </a:t>
            </a:r>
            <a:r>
              <a:rPr lang="en-ZA" sz="2000" dirty="0"/>
              <a:t>sessions seriously.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040" y="5661248"/>
            <a:ext cx="7412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/>
              <a:t>I was </a:t>
            </a:r>
            <a:r>
              <a:rPr lang="en-ZA" sz="2000" dirty="0" smtClean="0"/>
              <a:t>relieved </a:t>
            </a:r>
            <a:r>
              <a:rPr lang="en-ZA" sz="2000" dirty="0"/>
              <a:t>by these thoughts and I also realised that </a:t>
            </a:r>
            <a:r>
              <a:rPr lang="en-ZA" sz="2000" dirty="0" smtClean="0"/>
              <a:t>the  </a:t>
            </a:r>
            <a:br>
              <a:rPr lang="en-ZA" sz="2000" dirty="0" smtClean="0"/>
            </a:br>
            <a:r>
              <a:rPr lang="en-ZA" sz="2000" b="1" dirty="0" smtClean="0"/>
              <a:t>pilot </a:t>
            </a:r>
            <a:r>
              <a:rPr lang="en-ZA" sz="2000" b="1" dirty="0"/>
              <a:t>was not about students only but me too </a:t>
            </a:r>
            <a:r>
              <a:rPr lang="en-ZA" sz="2000" b="1" dirty="0" smtClean="0"/>
              <a:t>as </a:t>
            </a:r>
            <a:r>
              <a:rPr lang="en-ZA" sz="2000" b="1" dirty="0"/>
              <a:t>the facilitator.</a:t>
            </a:r>
            <a:r>
              <a:rPr lang="en-ZA" sz="2000" dirty="0"/>
              <a:t>”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068" y="4576114"/>
            <a:ext cx="2649932" cy="22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3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55627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“…for </a:t>
            </a:r>
            <a:r>
              <a:rPr lang="en-ZA" dirty="0"/>
              <a:t>the first time the class was </a:t>
            </a:r>
            <a:r>
              <a:rPr lang="en-ZA" b="1" dirty="0"/>
              <a:t>moving back and forth to the scenario tasks </a:t>
            </a:r>
            <a:r>
              <a:rPr lang="en-ZA" dirty="0"/>
              <a:t>thereby trying to </a:t>
            </a:r>
            <a:r>
              <a:rPr lang="en-ZA" b="1" dirty="0"/>
              <a:t>connect every idea </a:t>
            </a:r>
            <a:r>
              <a:rPr lang="en-ZA" dirty="0"/>
              <a:t>to how it helped to </a:t>
            </a:r>
            <a:r>
              <a:rPr lang="en-ZA" b="1" dirty="0"/>
              <a:t>answer the question</a:t>
            </a:r>
            <a:r>
              <a:rPr lang="en-ZA" dirty="0"/>
              <a:t>. This was in </a:t>
            </a:r>
            <a:r>
              <a:rPr lang="en-ZA" dirty="0" smtClean="0"/>
              <a:t>stark </a:t>
            </a:r>
            <a:r>
              <a:rPr lang="en-ZA" dirty="0"/>
              <a:t>contrast to the first two sessions in which the students only listed the ideas. In today’s session they were linking </a:t>
            </a:r>
            <a:r>
              <a:rPr lang="en-ZA" dirty="0" smtClean="0"/>
              <a:t>them…”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12" y="4653137"/>
            <a:ext cx="5170288" cy="220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Overview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EBL?</a:t>
            </a:r>
          </a:p>
          <a:p>
            <a:r>
              <a:rPr lang="en-AU" dirty="0" smtClean="0"/>
              <a:t>Why EBL?</a:t>
            </a:r>
          </a:p>
          <a:p>
            <a:r>
              <a:rPr lang="en-AU" dirty="0" smtClean="0"/>
              <a:t>How does EBL contribute to a reimagined HASS pedagogy?</a:t>
            </a:r>
          </a:p>
          <a:p>
            <a:r>
              <a:rPr lang="en-AU" dirty="0" smtClean="0"/>
              <a:t>What demands does EBL place on students and facilitators?</a:t>
            </a:r>
          </a:p>
          <a:p>
            <a:r>
              <a:rPr lang="en-AU" dirty="0" smtClean="0"/>
              <a:t>What EBL facilitators say about the programme…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3" y="0"/>
            <a:ext cx="384042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i="1" dirty="0"/>
              <a:t>“I felt </a:t>
            </a:r>
            <a:r>
              <a:rPr lang="en-ZA" b="1" i="1" dirty="0"/>
              <a:t>comfortable</a:t>
            </a:r>
            <a:r>
              <a:rPr lang="en-ZA" i="1" dirty="0"/>
              <a:t> today; I had neither inner panic nor emotional ‘pacing the floor’ ” </a:t>
            </a:r>
          </a:p>
          <a:p>
            <a:endParaRPr lang="en-ZA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602372"/>
            <a:ext cx="4325077" cy="325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61606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Feedback to facilitator during group processing: </a:t>
            </a:r>
          </a:p>
          <a:p>
            <a:pPr marL="0" indent="0">
              <a:buNone/>
            </a:pPr>
            <a:r>
              <a:rPr lang="en-ZA" dirty="0" smtClean="0"/>
              <a:t>“today the group commented I </a:t>
            </a:r>
            <a:r>
              <a:rPr lang="en-ZA" dirty="0"/>
              <a:t>was </a:t>
            </a:r>
            <a:r>
              <a:rPr lang="en-ZA" b="1" dirty="0"/>
              <a:t>more of a facilitator </a:t>
            </a:r>
            <a:r>
              <a:rPr lang="en-ZA" dirty="0"/>
              <a:t>than the last session. My role was effective </a:t>
            </a:r>
            <a:r>
              <a:rPr lang="en-ZA" dirty="0" smtClean="0"/>
              <a:t>- taking </a:t>
            </a:r>
            <a:r>
              <a:rPr lang="en-ZA" dirty="0"/>
              <a:t>a back seat and then intervening not to “spoon-feed” students but to help them </a:t>
            </a:r>
            <a:r>
              <a:rPr lang="en-ZA" b="1" dirty="0"/>
              <a:t>think more about their </a:t>
            </a:r>
            <a:r>
              <a:rPr lang="en-ZA" b="1" dirty="0" smtClean="0"/>
              <a:t>discussion</a:t>
            </a:r>
            <a:r>
              <a:rPr lang="en-ZA" dirty="0" smtClean="0"/>
              <a:t>”.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5024719"/>
            <a:ext cx="4382673" cy="18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4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0937"/>
            <a:ext cx="10515600" cy="3966026"/>
          </a:xfrm>
        </p:spPr>
        <p:txBody>
          <a:bodyPr/>
          <a:lstStyle/>
          <a:p>
            <a:pPr marL="0" indent="0">
              <a:buNone/>
            </a:pPr>
            <a:r>
              <a:rPr lang="en-ZA" i="1" dirty="0"/>
              <a:t>“I am feeling </a:t>
            </a:r>
            <a:r>
              <a:rPr lang="en-ZA" b="1" i="1" dirty="0"/>
              <a:t>happy</a:t>
            </a:r>
            <a:r>
              <a:rPr lang="en-ZA" i="1" dirty="0"/>
              <a:t> to attend the session and I </a:t>
            </a:r>
            <a:r>
              <a:rPr lang="en-ZA" b="1" i="1" dirty="0"/>
              <a:t>leave the session energised and looking forward to the next one</a:t>
            </a:r>
            <a:r>
              <a:rPr lang="en-ZA" i="1" dirty="0"/>
              <a:t>. Yet with lectures, 45 minutes are exhausting and I would be counting down towards end of term.”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2" y="4823024"/>
            <a:ext cx="2713301" cy="203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6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306472"/>
            <a:ext cx="10972800" cy="3200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“The </a:t>
            </a:r>
            <a:r>
              <a:rPr lang="en-ZA" dirty="0"/>
              <a:t>group raptured in laughter but also in </a:t>
            </a:r>
            <a:r>
              <a:rPr lang="en-ZA" b="1" dirty="0"/>
              <a:t>amazement at how confident and honest </a:t>
            </a:r>
            <a:r>
              <a:rPr lang="en-ZA" b="1" dirty="0" smtClean="0"/>
              <a:t>he (student) had </a:t>
            </a:r>
            <a:r>
              <a:rPr lang="en-ZA" b="1" dirty="0"/>
              <a:t>been today</a:t>
            </a:r>
            <a:r>
              <a:rPr lang="en-ZA" dirty="0" smtClean="0"/>
              <a:t>.” </a:t>
            </a:r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39" y="4437112"/>
            <a:ext cx="321613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2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i="1" dirty="0"/>
              <a:t>“This …learning issue is related to power and </a:t>
            </a:r>
            <a:r>
              <a:rPr lang="en-ZA" b="1" i="1" dirty="0"/>
              <a:t>‘hidden curriculum’ </a:t>
            </a:r>
            <a:r>
              <a:rPr lang="en-ZA" i="1" dirty="0"/>
              <a:t>as I think students are still struggling with the lecturer who knows everything and is using the sessions to trick them and expose their ignorance. There is still </a:t>
            </a:r>
            <a:r>
              <a:rPr lang="en-ZA" b="1" i="1" dirty="0"/>
              <a:t>little confidence in the group’s attempt to carry on the task without looking at me for approval</a:t>
            </a:r>
            <a:r>
              <a:rPr lang="en-ZA" i="1" dirty="0"/>
              <a:t>.”</a:t>
            </a:r>
          </a:p>
          <a:p>
            <a:endParaRPr lang="en-Z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40" y="4776716"/>
            <a:ext cx="3767160" cy="20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0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719618"/>
            <a:ext cx="10972800" cy="3499042"/>
          </a:xfrm>
        </p:spPr>
        <p:txBody>
          <a:bodyPr>
            <a:normAutofit/>
          </a:bodyPr>
          <a:lstStyle/>
          <a:p>
            <a:endParaRPr lang="en-ZA" dirty="0"/>
          </a:p>
          <a:p>
            <a:pPr marL="0" indent="0">
              <a:buNone/>
            </a:pPr>
            <a:r>
              <a:rPr lang="en-ZA" dirty="0"/>
              <a:t>“For the </a:t>
            </a:r>
            <a:r>
              <a:rPr lang="en-ZA" b="1" dirty="0"/>
              <a:t>first time </a:t>
            </a:r>
            <a:r>
              <a:rPr lang="en-ZA" dirty="0"/>
              <a:t>I see how </a:t>
            </a:r>
            <a:r>
              <a:rPr lang="en-ZA" b="1" dirty="0"/>
              <a:t>emotions and behaviour contribute towards learning</a:t>
            </a:r>
            <a:r>
              <a:rPr lang="en-ZA" dirty="0"/>
              <a:t>. Most importantly, it is amazing to see </a:t>
            </a:r>
            <a:r>
              <a:rPr lang="en-ZA" b="1" dirty="0"/>
              <a:t>how a student can confidently and intellectually grow within a small, supportive and generative group</a:t>
            </a:r>
            <a:r>
              <a:rPr lang="en-ZA" dirty="0"/>
              <a:t>.”</a:t>
            </a:r>
          </a:p>
          <a:p>
            <a:endParaRPr lang="en-Z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054" y="4394579"/>
            <a:ext cx="3186948" cy="239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3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0937"/>
            <a:ext cx="10515600" cy="3966026"/>
          </a:xfrm>
        </p:spPr>
        <p:txBody>
          <a:bodyPr/>
          <a:lstStyle/>
          <a:p>
            <a:pPr marL="0" indent="0">
              <a:buNone/>
            </a:pPr>
            <a:r>
              <a:rPr lang="en-ZA" i="1" dirty="0"/>
              <a:t>“What I am learning in these </a:t>
            </a:r>
            <a:r>
              <a:rPr lang="en-ZA" i="1" dirty="0" smtClean="0"/>
              <a:t>sessions </a:t>
            </a:r>
            <a:r>
              <a:rPr lang="en-ZA" i="1" dirty="0"/>
              <a:t>is that the </a:t>
            </a:r>
            <a:r>
              <a:rPr lang="en-ZA" b="1" i="1" dirty="0"/>
              <a:t>EBL process exposes both our learning and behavioural problems</a:t>
            </a:r>
            <a:r>
              <a:rPr lang="en-ZA" i="1" dirty="0"/>
              <a:t> to the </a:t>
            </a:r>
            <a:r>
              <a:rPr lang="en-ZA" b="1" i="1" dirty="0"/>
              <a:t>group</a:t>
            </a:r>
            <a:r>
              <a:rPr lang="en-ZA" i="1" dirty="0"/>
              <a:t> and us as </a:t>
            </a:r>
            <a:r>
              <a:rPr lang="en-ZA" b="1" i="1" dirty="0"/>
              <a:t>individuals</a:t>
            </a:r>
            <a:r>
              <a:rPr lang="en-ZA" i="1" dirty="0"/>
              <a:t>.”  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2" y="4823024"/>
            <a:ext cx="2713301" cy="203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883391"/>
            <a:ext cx="10972800" cy="3551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“They (students) are </a:t>
            </a:r>
            <a:r>
              <a:rPr lang="en-ZA" b="1" dirty="0"/>
              <a:t>still in the mode of pushing the syllabus </a:t>
            </a:r>
            <a:r>
              <a:rPr lang="en-ZA" dirty="0"/>
              <a:t>rather than experiencing and developing their </a:t>
            </a:r>
            <a:r>
              <a:rPr lang="en-ZA" b="1" dirty="0"/>
              <a:t>learning </a:t>
            </a:r>
            <a:r>
              <a:rPr lang="en-ZA" b="1" dirty="0" smtClean="0"/>
              <a:t>process </a:t>
            </a:r>
            <a:r>
              <a:rPr lang="en-ZA" dirty="0" smtClean="0"/>
              <a:t>together.”</a:t>
            </a:r>
          </a:p>
          <a:p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73" y="4941169"/>
            <a:ext cx="4554428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i="1" dirty="0"/>
              <a:t>“What we (facilitators) are also observing is that they (students) are comfortable enough to </a:t>
            </a:r>
            <a:r>
              <a:rPr lang="en-ZA" b="1" i="1" dirty="0"/>
              <a:t>express themselves either academically or socially</a:t>
            </a:r>
            <a:r>
              <a:rPr lang="en-ZA" i="1" dirty="0"/>
              <a:t>.”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93" y="4589815"/>
            <a:ext cx="4670507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2" y="1842447"/>
            <a:ext cx="10515600" cy="392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i="1" dirty="0" smtClean="0"/>
              <a:t>“It </a:t>
            </a:r>
            <a:r>
              <a:rPr lang="en-ZA" i="1" dirty="0"/>
              <a:t>is fantastic to watch students realise that they have </a:t>
            </a:r>
            <a:r>
              <a:rPr lang="en-ZA" b="1" i="1" dirty="0"/>
              <a:t>something of value to say </a:t>
            </a:r>
            <a:r>
              <a:rPr lang="en-ZA" i="1" dirty="0"/>
              <a:t>and to </a:t>
            </a:r>
            <a:r>
              <a:rPr lang="en-ZA" b="1" i="1" dirty="0"/>
              <a:t>take ownership of their learning space</a:t>
            </a:r>
            <a:r>
              <a:rPr lang="en-ZA" i="1" dirty="0" smtClean="0"/>
              <a:t>.”</a:t>
            </a:r>
          </a:p>
          <a:p>
            <a:pPr marL="0" indent="0">
              <a:buNone/>
            </a:pPr>
            <a:endParaRPr lang="en-ZA" i="1" dirty="0" smtClean="0"/>
          </a:p>
          <a:p>
            <a:pPr marL="0" indent="0">
              <a:buNone/>
            </a:pPr>
            <a:endParaRPr lang="en-ZA" i="1" dirty="0"/>
          </a:p>
          <a:p>
            <a:pPr marL="0" indent="0">
              <a:buNone/>
            </a:pPr>
            <a:r>
              <a:rPr lang="en-ZA" dirty="0" smtClean="0"/>
              <a:t>“They (students) report that they </a:t>
            </a:r>
            <a:r>
              <a:rPr lang="en-ZA" b="1" dirty="0" smtClean="0"/>
              <a:t>rely on each other for moral support outside the classroom</a:t>
            </a:r>
            <a:r>
              <a:rPr lang="en-ZA" dirty="0" smtClean="0"/>
              <a:t>” </a:t>
            </a:r>
          </a:p>
          <a:p>
            <a:endParaRPr lang="en-ZA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4688191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0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What 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ZA" sz="4400" dirty="0" smtClean="0"/>
          </a:p>
          <a:p>
            <a:pPr marL="0" indent="0">
              <a:buNone/>
            </a:pPr>
            <a:endParaRPr lang="en-ZA" sz="4400" dirty="0"/>
          </a:p>
          <a:p>
            <a:pPr marL="0" indent="0">
              <a:buNone/>
            </a:pPr>
            <a:endParaRPr lang="en-ZA" sz="4400" dirty="0" smtClean="0"/>
          </a:p>
          <a:p>
            <a:pPr marL="0" indent="0" algn="ctr">
              <a:buNone/>
            </a:pPr>
            <a:r>
              <a:rPr lang="en-ZA" sz="4400" dirty="0" smtClean="0"/>
              <a:t>Based </a:t>
            </a:r>
          </a:p>
          <a:p>
            <a:pPr marL="0" indent="0" algn="ctr">
              <a:buNone/>
            </a:pPr>
            <a:r>
              <a:rPr lang="en-ZA" sz="4400" dirty="0" smtClean="0"/>
              <a:t>Learning?</a:t>
            </a:r>
            <a:endParaRPr lang="en-ZA" sz="4400" dirty="0"/>
          </a:p>
        </p:txBody>
      </p:sp>
      <p:pic>
        <p:nvPicPr>
          <p:cNvPr id="2050" name="Picture 2" descr="Image result for enqui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05" y="1628800"/>
            <a:ext cx="9051595" cy="20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156346"/>
            <a:ext cx="10972800" cy="3782393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“Students </a:t>
            </a:r>
            <a:r>
              <a:rPr lang="en-ZA" b="1" dirty="0"/>
              <a:t>responded relatively </a:t>
            </a:r>
            <a:r>
              <a:rPr lang="en-ZA" dirty="0"/>
              <a:t>well to the </a:t>
            </a:r>
            <a:r>
              <a:rPr lang="en-ZA" b="1" dirty="0"/>
              <a:t>novel approach EBL requires</a:t>
            </a:r>
            <a:r>
              <a:rPr lang="en-ZA" dirty="0"/>
              <a:t> in class, although there was some </a:t>
            </a:r>
            <a:r>
              <a:rPr lang="en-ZA" b="1" dirty="0"/>
              <a:t>pushback</a:t>
            </a:r>
            <a:r>
              <a:rPr lang="en-ZA" dirty="0"/>
              <a:t> (not unexpected</a:t>
            </a:r>
            <a:r>
              <a:rPr lang="en-ZA" dirty="0" smtClean="0"/>
              <a:t>).”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602372"/>
            <a:ext cx="4325077" cy="325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7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3515"/>
            <a:ext cx="10515600" cy="4143447"/>
          </a:xfrm>
        </p:spPr>
        <p:txBody>
          <a:bodyPr/>
          <a:lstStyle/>
          <a:p>
            <a:pPr marL="0" indent="0">
              <a:buNone/>
            </a:pPr>
            <a:r>
              <a:rPr lang="en-ZA" i="1" dirty="0"/>
              <a:t>“My </a:t>
            </a:r>
            <a:r>
              <a:rPr lang="en-ZA" b="1" i="1" dirty="0"/>
              <a:t>role</a:t>
            </a:r>
            <a:r>
              <a:rPr lang="en-ZA" i="1" dirty="0"/>
              <a:t> in the first week has been a combination of </a:t>
            </a:r>
            <a:r>
              <a:rPr lang="en-ZA" b="1" i="1" dirty="0"/>
              <a:t>guide, encourager </a:t>
            </a:r>
            <a:r>
              <a:rPr lang="en-ZA" i="1" dirty="0"/>
              <a:t>and largely </a:t>
            </a:r>
            <a:r>
              <a:rPr lang="en-ZA" b="1" i="1" dirty="0"/>
              <a:t>observer</a:t>
            </a:r>
            <a:r>
              <a:rPr lang="en-ZA" i="1" dirty="0"/>
              <a:t> as I spent most of the time trying to observe the interactions between the students themselves.”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5024719"/>
            <a:ext cx="4382673" cy="18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7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6" y="174056"/>
            <a:ext cx="10515600" cy="1325563"/>
          </a:xfrm>
        </p:spPr>
        <p:txBody>
          <a:bodyPr/>
          <a:lstStyle/>
          <a:p>
            <a:pPr algn="ctr"/>
            <a:r>
              <a:rPr lang="en-ZA" dirty="0" smtClean="0"/>
              <a:t>Potential challenges…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4" y="1339339"/>
            <a:ext cx="9985109" cy="4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3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6" descr="Image result for contin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2348880"/>
            <a:ext cx="94145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Thank you!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dirty="0" smtClean="0"/>
              <a:t>Dr Genevieve Hundermark</a:t>
            </a:r>
          </a:p>
          <a:p>
            <a:pPr marL="0" indent="0" algn="ctr">
              <a:buNone/>
            </a:pPr>
            <a:r>
              <a:rPr lang="en-ZA" dirty="0" smtClean="0"/>
              <a:t>Wits University, South Africa</a:t>
            </a:r>
          </a:p>
          <a:p>
            <a:pPr marL="0" indent="0" algn="ctr">
              <a:buNone/>
            </a:pPr>
            <a:r>
              <a:rPr lang="en-ZA" dirty="0" smtClean="0"/>
              <a:t>Humanities Teaching &amp; Learning Unit</a:t>
            </a:r>
          </a:p>
          <a:p>
            <a:pPr marL="0" indent="0" algn="ctr">
              <a:buNone/>
            </a:pPr>
            <a:r>
              <a:rPr lang="en-ZA" dirty="0" smtClean="0"/>
              <a:t>Email: genevieve.hundermark@wits.ac.za</a:t>
            </a:r>
            <a:endParaRPr lang="en-ZA" dirty="0"/>
          </a:p>
        </p:txBody>
      </p:sp>
      <p:pic>
        <p:nvPicPr>
          <p:cNvPr id="4" name="Picture 8" descr="log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30" y="3985281"/>
            <a:ext cx="3360373" cy="286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1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roller coast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brightnessContrast bright="3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83" y="620688"/>
            <a:ext cx="10972800" cy="5832648"/>
          </a:xfrm>
        </p:spPr>
        <p:txBody>
          <a:bodyPr>
            <a:normAutofit/>
          </a:bodyPr>
          <a:lstStyle/>
          <a:p>
            <a:r>
              <a:rPr lang="en-ZA" dirty="0" smtClean="0"/>
              <a:t>Facilitated, reiterative, closed-loop learning</a:t>
            </a:r>
          </a:p>
          <a:p>
            <a:r>
              <a:rPr lang="en-ZA" dirty="0" smtClean="0"/>
              <a:t>Case study based</a:t>
            </a:r>
          </a:p>
          <a:p>
            <a:r>
              <a:rPr lang="en-ZA" dirty="0" smtClean="0"/>
              <a:t>3 questions:</a:t>
            </a:r>
          </a:p>
          <a:p>
            <a:pPr lvl="1"/>
            <a:r>
              <a:rPr lang="en-ZA" dirty="0" smtClean="0"/>
              <a:t>What do we know?</a:t>
            </a:r>
          </a:p>
          <a:p>
            <a:pPr lvl="1"/>
            <a:r>
              <a:rPr lang="en-ZA" dirty="0" smtClean="0"/>
              <a:t>What don’t we know?</a:t>
            </a:r>
          </a:p>
          <a:p>
            <a:pPr lvl="1"/>
            <a:r>
              <a:rPr lang="en-ZA" dirty="0" smtClean="0"/>
              <a:t>What do we need to find out?</a:t>
            </a:r>
          </a:p>
          <a:p>
            <a:r>
              <a:rPr lang="en-ZA" dirty="0" smtClean="0"/>
              <a:t>2 rules:</a:t>
            </a:r>
          </a:p>
          <a:p>
            <a:pPr lvl="1"/>
            <a:r>
              <a:rPr lang="en-ZA" dirty="0" smtClean="0"/>
              <a:t>Everyone is present</a:t>
            </a:r>
          </a:p>
          <a:p>
            <a:pPr lvl="1"/>
            <a:r>
              <a:rPr lang="en-ZA" dirty="0" smtClean="0"/>
              <a:t>Group processing</a:t>
            </a:r>
          </a:p>
          <a:p>
            <a:r>
              <a:rPr lang="en-ZA" dirty="0" smtClean="0"/>
              <a:t>Learning process is focus – evaluation is secondary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87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Current HASS pedagogy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100" name="Picture 4" descr="Image result for wits university le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960457"/>
            <a:ext cx="10849405" cy="28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instructivist 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14" y="1628801"/>
            <a:ext cx="8854761" cy="20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408"/>
            <a:ext cx="10515600" cy="1325563"/>
          </a:xfrm>
        </p:spPr>
        <p:txBody>
          <a:bodyPr/>
          <a:lstStyle/>
          <a:p>
            <a:pPr algn="ctr"/>
            <a:r>
              <a:rPr lang="en-ZA" dirty="0" smtClean="0"/>
              <a:t>EBL = reimagined HASS pedagogy?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839"/>
            <a:ext cx="10515600" cy="4351338"/>
          </a:xfrm>
        </p:spPr>
        <p:txBody>
          <a:bodyPr/>
          <a:lstStyle/>
          <a:p>
            <a:r>
              <a:rPr lang="en-ZA" dirty="0" smtClean="0"/>
              <a:t>Activity theory</a:t>
            </a:r>
          </a:p>
          <a:p>
            <a:r>
              <a:rPr lang="en-ZA" dirty="0" smtClean="0"/>
              <a:t>Experiential learning theory</a:t>
            </a:r>
          </a:p>
          <a:p>
            <a:r>
              <a:rPr lang="en-ZA" dirty="0" smtClean="0"/>
              <a:t>Social constructivism</a:t>
            </a:r>
          </a:p>
          <a:p>
            <a:r>
              <a:rPr lang="en-ZA" dirty="0" smtClean="0"/>
              <a:t>Self-directed learning</a:t>
            </a:r>
          </a:p>
          <a:p>
            <a:r>
              <a:rPr lang="en-ZA" dirty="0" smtClean="0"/>
              <a:t>Collaborative learning</a:t>
            </a:r>
          </a:p>
          <a:p>
            <a:r>
              <a:rPr lang="en-ZA" dirty="0" smtClean="0"/>
              <a:t>Pedagogy of the oppressed? (Wits/SA context)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887"/>
            <a:ext cx="12192000" cy="220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0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 smtClean="0"/>
              <a:t>ADED1005 (Power, Bodies &amp; History) menu</a:t>
            </a:r>
            <a:endParaRPr lang="en-ZA" dirty="0"/>
          </a:p>
        </p:txBody>
      </p:sp>
      <p:pic>
        <p:nvPicPr>
          <p:cNvPr id="15" name="Content Placeholder 14" descr="Image result for sugar tax in S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748948"/>
            <a:ext cx="3744416" cy="181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319803" y="184482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You’re too sweet</a:t>
            </a:r>
          </a:p>
          <a:p>
            <a:r>
              <a:rPr lang="en-ZA" sz="2400" dirty="0" smtClean="0"/>
              <a:t>Is a sugar tax the best way of dealing with South Africans getting increasingly fat and unhealthy?</a:t>
            </a:r>
            <a:endParaRPr lang="en-ZA" sz="2400" dirty="0"/>
          </a:p>
        </p:txBody>
      </p:sp>
      <p:pic>
        <p:nvPicPr>
          <p:cNvPr id="17" name="Picture 16" descr="http://www.davisenterprise.com/files/2016/08/Gandhi-statue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7" y="3623890"/>
            <a:ext cx="2592288" cy="2829447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07436" y="420583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Bronze, Stone and </a:t>
            </a:r>
            <a:r>
              <a:rPr lang="en-ZA" sz="2400" b="1" dirty="0" smtClean="0"/>
              <a:t>Reputations</a:t>
            </a:r>
          </a:p>
          <a:p>
            <a:r>
              <a:rPr lang="en-ZA" sz="2400" dirty="0" smtClean="0"/>
              <a:t>Why is a statue </a:t>
            </a:r>
            <a:r>
              <a:rPr lang="en-ZA" sz="2400" dirty="0"/>
              <a:t>of </a:t>
            </a:r>
            <a:r>
              <a:rPr lang="en-ZA" sz="2400" dirty="0" err="1"/>
              <a:t>Mohandis</a:t>
            </a:r>
            <a:r>
              <a:rPr lang="en-ZA" sz="2400" dirty="0"/>
              <a:t> Gandhi </a:t>
            </a:r>
            <a:r>
              <a:rPr lang="en-ZA" sz="2400" dirty="0" smtClean="0"/>
              <a:t>to </a:t>
            </a:r>
            <a:r>
              <a:rPr lang="en-ZA" sz="2400" dirty="0"/>
              <a:t>be relocated, citing reasons that he is a controversial </a:t>
            </a:r>
            <a:r>
              <a:rPr lang="en-ZA" sz="2400" dirty="0" smtClean="0"/>
              <a:t>figure? </a:t>
            </a:r>
          </a:p>
          <a:p>
            <a:r>
              <a:rPr lang="en-ZA" sz="2400" dirty="0" smtClean="0"/>
              <a:t>What is the value of memorials?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0165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mage of ogo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7" y="951610"/>
            <a:ext cx="4214275" cy="19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08601" y="951610"/>
            <a:ext cx="6783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Killing my People</a:t>
            </a:r>
            <a:endParaRPr lang="en-ZA" sz="2400" dirty="0"/>
          </a:p>
          <a:p>
            <a:r>
              <a:rPr lang="en-ZA" sz="2400" dirty="0"/>
              <a:t>The Ogoni people are </a:t>
            </a:r>
            <a:r>
              <a:rPr lang="en-ZA" sz="2400" dirty="0" smtClean="0"/>
              <a:t>experiencing severe atrocities and are being </a:t>
            </a:r>
            <a:r>
              <a:rPr lang="en-ZA" sz="2400" dirty="0"/>
              <a:t>exploited at the hands of big business. </a:t>
            </a:r>
            <a:r>
              <a:rPr lang="en-ZA" sz="2400" dirty="0" smtClean="0"/>
              <a:t>Why is this so? What can be done?</a:t>
            </a:r>
            <a:endParaRPr lang="en-ZA" sz="2400" dirty="0"/>
          </a:p>
        </p:txBody>
      </p:sp>
      <p:pic>
        <p:nvPicPr>
          <p:cNvPr id="6145" name="Picture 85" descr="Image result for timon and pumb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526183"/>
            <a:ext cx="3147787" cy="22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6487" y="3594500"/>
            <a:ext cx="773398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It’s a jungle out there!</a:t>
            </a:r>
            <a:endParaRPr lang="en-ZA" alt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sleeping lion was stolen – for less than a song! This case covers the history of a world-famous song with African roots, challenges experienced in the music world, and the rights of music ownership. </a:t>
            </a:r>
            <a:endParaRPr kumimoji="0" lang="en-Z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2017 EBN\Poverty and Hunger4  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1" y="904074"/>
            <a:ext cx="3033135" cy="17229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87755" y="1165393"/>
            <a:ext cx="70686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Whatsapp</a:t>
            </a:r>
            <a:r>
              <a:rPr kumimoji="0" lang="en-Z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Are we blind?</a:t>
            </a:r>
            <a:endParaRPr kumimoji="0" lang="en-Z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Hunger and world hunger is still an issue when access to food has increased.</a:t>
            </a:r>
            <a:r>
              <a:rPr kumimoji="0" lang="en-ZA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Why?</a:t>
            </a:r>
            <a:r>
              <a:rPr kumimoji="0" lang="en-Z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Z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172" name="Picture 1" descr="female 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898" y="3566780"/>
            <a:ext cx="2093361" cy="23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1425" y="4153723"/>
            <a:ext cx="79334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Hell and other destinations</a:t>
            </a:r>
            <a:endParaRPr lang="en-ZA" alt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Pro-life or pro-choice? Apply your thinking to situations where ethics and personal choice are in opposition to law.</a:t>
            </a:r>
            <a:endParaRPr kumimoji="0" lang="en-Z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1805</Words>
  <Application>Microsoft Macintosh PowerPoint</Application>
  <PresentationFormat>Widescreen</PresentationFormat>
  <Paragraphs>144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Calibri Light</vt:lpstr>
      <vt:lpstr>Times New Roman</vt:lpstr>
      <vt:lpstr>Arial</vt:lpstr>
      <vt:lpstr>Office Theme</vt:lpstr>
      <vt:lpstr>Reimagining HASS pedagogies – from sage on the stage to director in the wings</vt:lpstr>
      <vt:lpstr>Overview</vt:lpstr>
      <vt:lpstr>What is</vt:lpstr>
      <vt:lpstr>PowerPoint Presentation</vt:lpstr>
      <vt:lpstr>Current HASS pedagogy</vt:lpstr>
      <vt:lpstr>EBL = reimagined HASS pedagogy?</vt:lpstr>
      <vt:lpstr>ADED1005 (Power, Bodies &amp; History) menu</vt:lpstr>
      <vt:lpstr>PowerPoint Presentation</vt:lpstr>
      <vt:lpstr>PowerPoint Presentation</vt:lpstr>
      <vt:lpstr>PowerPoint Presentation</vt:lpstr>
      <vt:lpstr>EBL demands…</vt:lpstr>
      <vt:lpstr>PowerPoint Presentation</vt:lpstr>
      <vt:lpstr>Facilitators’ thoughts and reflections</vt:lpstr>
      <vt:lpstr>PowerPoint Presentation</vt:lpstr>
      <vt:lpstr>PowerPoint Presentation</vt:lpstr>
      <vt:lpstr>Facilitators’ reflections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challenges…</vt:lpstr>
      <vt:lpstr>PowerPoint Presentation</vt:lpstr>
      <vt:lpstr>Thank you!</vt:lpstr>
    </vt:vector>
  </TitlesOfParts>
  <Company>University of Queensland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Gannaway</dc:creator>
  <cp:lastModifiedBy>Deanne Gannaway</cp:lastModifiedBy>
  <cp:revision>15</cp:revision>
  <dcterms:created xsi:type="dcterms:W3CDTF">2017-03-01T04:46:13Z</dcterms:created>
  <dcterms:modified xsi:type="dcterms:W3CDTF">2017-09-24T11:49:26Z</dcterms:modified>
</cp:coreProperties>
</file>