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3488"/>
    <a:srgbClr val="00A56F"/>
    <a:srgbClr val="E5324A"/>
    <a:srgbClr val="EE7C00"/>
    <a:srgbClr val="0096BB"/>
    <a:srgbClr val="0097BB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992AB-61B3-B44A-BB1A-1569CDC896E3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2AE00-031E-DE41-88BD-34624B7E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9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94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70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47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48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26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70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78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19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58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21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23566-020B-4DF7-8D35-697AEB93DD69}" type="datetimeFigureOut">
              <a:rPr lang="en-AU" smtClean="0"/>
              <a:t>24/9/17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C787-61BA-4E95-8ACD-225C28007E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48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ff.unimelb.edu.au/marketing-communications/brand-advertising-sponsorship/brand-architecture-project-update/resources/Vertical-Housed-Logo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4320750\Dropbox\Fellowship\Website\Publications\Document Bann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" y="0"/>
            <a:ext cx="12192002" cy="57008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637545" y="5916548"/>
            <a:ext cx="6400800" cy="838276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venir Light"/>
                <a:cs typeface="Avenir Light"/>
              </a:rPr>
              <a:t>25-26 SEPTEMBER </a:t>
            </a:r>
          </a:p>
          <a:p>
            <a:pPr algn="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venir Light"/>
                <a:cs typeface="Avenir Light"/>
              </a:rPr>
              <a:t>The University of Queensland</a:t>
            </a:r>
            <a:r>
              <a:rPr lang="en-US" dirty="0" smtClean="0">
                <a:latin typeface="Avenir Light"/>
                <a:cs typeface="Avenir Light"/>
              </a:rPr>
              <a:t> </a:t>
            </a:r>
            <a:endParaRPr lang="en-US" dirty="0">
              <a:latin typeface="Avenir Light"/>
              <a:cs typeface="Avenir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venir Light"/>
                <a:cs typeface="Avenir Light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venir Light"/>
                <a:cs typeface="Avenir Light"/>
              </a:rPr>
            </a:br>
            <a:r>
              <a:rPr lang="en-US" dirty="0" smtClean="0">
                <a:solidFill>
                  <a:schemeClr val="bg1"/>
                </a:solidFill>
                <a:latin typeface="Avenir Light"/>
                <a:cs typeface="Avenir Light"/>
              </a:rPr>
              <a:t>BACHELOR </a:t>
            </a:r>
            <a:r>
              <a:rPr lang="en-US" dirty="0">
                <a:solidFill>
                  <a:schemeClr val="bg1"/>
                </a:solidFill>
                <a:latin typeface="Avenir Light"/>
                <a:cs typeface="Avenir Light"/>
              </a:rPr>
              <a:t>OF ARTS</a:t>
            </a:r>
            <a:r>
              <a:rPr lang="en-US" dirty="0">
                <a:solidFill>
                  <a:schemeClr val="bg1"/>
                </a:solidFill>
                <a:latin typeface="Avenir Heavy"/>
                <a:cs typeface="Avenir Heavy"/>
              </a:rPr>
              <a:t/>
            </a:r>
            <a:br>
              <a:rPr lang="en-US" dirty="0">
                <a:solidFill>
                  <a:schemeClr val="bg1"/>
                </a:solidFill>
                <a:latin typeface="Avenir Heavy"/>
                <a:cs typeface="Avenir Heavy"/>
              </a:rPr>
            </a:br>
            <a:r>
              <a:rPr lang="en-US" dirty="0">
                <a:solidFill>
                  <a:schemeClr val="bg1"/>
                </a:solidFill>
                <a:latin typeface="Avenir Heavy"/>
                <a:cs typeface="Avenir Heavy"/>
              </a:rPr>
              <a:t>CONFERENCE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6714" y="5565338"/>
            <a:ext cx="746355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/>
              <a:t>The Impossible Curriculum: Imagining the BA from </a:t>
            </a:r>
            <a:r>
              <a:rPr lang="en-AU" sz="2400" dirty="0" smtClean="0"/>
              <a:t>Scratch</a:t>
            </a:r>
          </a:p>
          <a:p>
            <a:r>
              <a:rPr lang="en-AU" dirty="0" smtClean="0"/>
              <a:t>Parshia Lee-</a:t>
            </a:r>
            <a:r>
              <a:rPr lang="en-AU" dirty="0" err="1" smtClean="0"/>
              <a:t>Stecum</a:t>
            </a:r>
            <a:endParaRPr lang="en-AU" dirty="0" smtClean="0"/>
          </a:p>
          <a:p>
            <a:r>
              <a:rPr lang="en-AU" dirty="0" smtClean="0"/>
              <a:t>The University of Melbourne, Faculty of Arts</a:t>
            </a:r>
          </a:p>
          <a:p>
            <a:endParaRPr lang="en-AU" dirty="0"/>
          </a:p>
        </p:txBody>
      </p:sp>
      <p:pic>
        <p:nvPicPr>
          <p:cNvPr id="7" name="Picture 6" descr="https://staff.unimelb.edu.au/marketing-communications/popular-resources/Primary-A-Vertical-Housed-Logo">
            <a:hlinkClick r:id="rId3" tgtFrame="&quot;_blank&quot;" tooltip="&quot;Vertical Housed Logo&quot;"/>
            <a:extLst>
              <a:ext uri="{FF2B5EF4-FFF2-40B4-BE49-F238E27FC236}">
                <a16:creationId xmlns="" xmlns:a16="http://schemas.microsoft.com/office/drawing/2014/main" id="{72107E9C-49A2-4724-9D66-EC9AD8F3320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972" y="4410422"/>
            <a:ext cx="1216764" cy="1287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6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65125"/>
            <a:ext cx="9240795" cy="1325563"/>
          </a:xfrm>
        </p:spPr>
        <p:txBody>
          <a:bodyPr/>
          <a:lstStyle/>
          <a:p>
            <a:r>
              <a:rPr lang="en-AU" dirty="0" smtClean="0"/>
              <a:t>Always Contested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EE7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347" y="1811971"/>
            <a:ext cx="6709211" cy="4351338"/>
          </a:xfrm>
        </p:spPr>
        <p:txBody>
          <a:bodyPr/>
          <a:lstStyle/>
          <a:p>
            <a:r>
              <a:rPr lang="en-AU" dirty="0" smtClean="0"/>
              <a:t>Curriculum conditioned by contest</a:t>
            </a:r>
          </a:p>
          <a:p>
            <a:pPr lvl="1"/>
            <a:r>
              <a:rPr lang="en-AU" dirty="0" smtClean="0"/>
              <a:t>‘Useless’ </a:t>
            </a:r>
            <a:r>
              <a:rPr lang="en-AU" dirty="0" err="1" smtClean="0"/>
              <a:t>vs</a:t>
            </a:r>
            <a:r>
              <a:rPr lang="en-AU" dirty="0" smtClean="0"/>
              <a:t> ‘utilitarian’</a:t>
            </a:r>
          </a:p>
          <a:p>
            <a:pPr lvl="2"/>
            <a:r>
              <a:rPr lang="en-AU" dirty="0" smtClean="0"/>
              <a:t>Needs of the ‘new country’</a:t>
            </a:r>
          </a:p>
          <a:p>
            <a:pPr lvl="2"/>
            <a:r>
              <a:rPr lang="en-AU" dirty="0" smtClean="0"/>
              <a:t>‘Academic’ </a:t>
            </a:r>
            <a:r>
              <a:rPr lang="en-AU" dirty="0" err="1" smtClean="0"/>
              <a:t>vs</a:t>
            </a:r>
            <a:r>
              <a:rPr lang="en-AU" dirty="0" smtClean="0"/>
              <a:t> ‘trade’</a:t>
            </a:r>
          </a:p>
          <a:p>
            <a:pPr lvl="2"/>
            <a:endParaRPr lang="en-AU" dirty="0" smtClean="0"/>
          </a:p>
          <a:p>
            <a:pPr lvl="2"/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/>
          </a:p>
          <a:p>
            <a:pPr lvl="2"/>
            <a:endParaRPr lang="en-AU" dirty="0" smtClean="0"/>
          </a:p>
          <a:p>
            <a:pPr lvl="1"/>
            <a:r>
              <a:rPr lang="en-AU" dirty="0"/>
              <a:t>‘Old’ </a:t>
            </a:r>
            <a:r>
              <a:rPr lang="en-AU" dirty="0" err="1"/>
              <a:t>vs</a:t>
            </a:r>
            <a:r>
              <a:rPr lang="en-AU" dirty="0"/>
              <a:t> ‘new’</a:t>
            </a:r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89157" y="1406421"/>
            <a:ext cx="3878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‘Of what avail is knowledge of a Greek root if it be not worth a carrot, or will not supply the means to </a:t>
            </a:r>
            <a:r>
              <a:rPr lang="en-US" b="1" dirty="0" smtClean="0"/>
              <a:t>put a potato on the table</a:t>
            </a:r>
            <a:r>
              <a:rPr lang="en-US" dirty="0" smtClean="0"/>
              <a:t>.’</a:t>
            </a:r>
          </a:p>
          <a:p>
            <a:r>
              <a:rPr lang="en-US" i="1" dirty="0" smtClean="0"/>
              <a:t>Geelong Advertiser, 1853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35292" y="3440948"/>
            <a:ext cx="9081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[Graduates] ‘ignorant of all business transacted in the city…[can not] dig, or hoe, or plough, or chip stone, or handle a carpenter’s tools. He cannot make or bake a damper, or kill and cut up a sheep, or make a pair of shoes or a coat, or use a glazier’s diamond…[These graduates have been taught] almost everything that will not sell </a:t>
            </a:r>
            <a:r>
              <a:rPr lang="en-US" b="1" dirty="0" smtClean="0"/>
              <a:t>in a new country</a:t>
            </a:r>
            <a:r>
              <a:rPr lang="en-US" dirty="0" smtClean="0"/>
              <a:t>.’</a:t>
            </a:r>
          </a:p>
          <a:p>
            <a:r>
              <a:rPr lang="en-US" i="1" dirty="0" smtClean="0"/>
              <a:t>Melbourne Morning Herald, 1854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03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65125"/>
            <a:ext cx="9240795" cy="1325563"/>
          </a:xfrm>
        </p:spPr>
        <p:txBody>
          <a:bodyPr/>
          <a:lstStyle/>
          <a:p>
            <a:r>
              <a:rPr lang="en-AU" dirty="0" smtClean="0"/>
              <a:t>Time and Tide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004" y="1825625"/>
            <a:ext cx="9240796" cy="4892416"/>
          </a:xfrm>
        </p:spPr>
        <p:txBody>
          <a:bodyPr>
            <a:normAutofit/>
          </a:bodyPr>
          <a:lstStyle/>
          <a:p>
            <a:r>
              <a:rPr lang="en-AU" dirty="0" smtClean="0"/>
              <a:t>Anchor of tradition</a:t>
            </a:r>
          </a:p>
          <a:p>
            <a:r>
              <a:rPr lang="en-AU" dirty="0" smtClean="0"/>
              <a:t>Time bound</a:t>
            </a:r>
          </a:p>
          <a:p>
            <a:pPr lvl="1"/>
            <a:r>
              <a:rPr lang="en-AU" dirty="0" smtClean="0"/>
              <a:t>Years, Terms, Semesters, Trimesters…</a:t>
            </a:r>
          </a:p>
          <a:p>
            <a:pPr lvl="1"/>
            <a:r>
              <a:rPr lang="en-AU" dirty="0" smtClean="0"/>
              <a:t>Timetables and durations</a:t>
            </a:r>
          </a:p>
          <a:p>
            <a:r>
              <a:rPr lang="en-AU" dirty="0" smtClean="0"/>
              <a:t>Fallow periods</a:t>
            </a:r>
          </a:p>
          <a:p>
            <a:pPr lvl="1"/>
            <a:r>
              <a:rPr lang="en-AU" dirty="0" smtClean="0"/>
              <a:t>Within and between  ‘subjects’</a:t>
            </a:r>
          </a:p>
          <a:p>
            <a:pPr lvl="1"/>
            <a:r>
              <a:rPr lang="en-AU" dirty="0" smtClean="0"/>
              <a:t>Opportunity cost and abhorrence of the vacuum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Impossible!</a:t>
            </a:r>
          </a:p>
          <a:p>
            <a:pPr lvl="1"/>
            <a:r>
              <a:rPr lang="en-AU" dirty="0" smtClean="0"/>
              <a:t>What if the BA curriculum did not need to be time-bound or compartmentalised?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0096B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65125"/>
            <a:ext cx="9240795" cy="1325563"/>
          </a:xfrm>
        </p:spPr>
        <p:txBody>
          <a:bodyPr/>
          <a:lstStyle/>
          <a:p>
            <a:r>
              <a:rPr lang="en-AU" dirty="0" smtClean="0"/>
              <a:t>Competition </a:t>
            </a:r>
            <a:r>
              <a:rPr lang="en-AU" dirty="0" err="1" smtClean="0"/>
              <a:t>vs</a:t>
            </a:r>
            <a:r>
              <a:rPr lang="en-AU" dirty="0" smtClean="0"/>
              <a:t>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005" y="1825625"/>
            <a:ext cx="6941373" cy="435133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Institutional competition = curriculum competition</a:t>
            </a:r>
          </a:p>
          <a:p>
            <a:r>
              <a:rPr lang="en-AU" dirty="0" smtClean="0"/>
              <a:t>Institutional silos</a:t>
            </a:r>
          </a:p>
          <a:p>
            <a:pPr lvl="1"/>
            <a:r>
              <a:rPr lang="en-AU" dirty="0" smtClean="0"/>
              <a:t>Diversity? Opportunity? Options?</a:t>
            </a:r>
          </a:p>
          <a:p>
            <a:r>
              <a:rPr lang="en-AU" dirty="0" smtClean="0"/>
              <a:t>Collaboration within Diversity</a:t>
            </a:r>
          </a:p>
          <a:p>
            <a:r>
              <a:rPr lang="en-AU" dirty="0" smtClean="0"/>
              <a:t>Collaborative peer learning</a:t>
            </a:r>
          </a:p>
          <a:p>
            <a:pPr lvl="1"/>
            <a:r>
              <a:rPr lang="en-AU" dirty="0" smtClean="0"/>
              <a:t>Intra-national</a:t>
            </a:r>
          </a:p>
          <a:p>
            <a:pPr lvl="1"/>
            <a:r>
              <a:rPr lang="en-AU" dirty="0" smtClean="0"/>
              <a:t>International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Impossible!</a:t>
            </a:r>
          </a:p>
          <a:p>
            <a:pPr lvl="1"/>
            <a:r>
              <a:rPr lang="en-AU" dirty="0" smtClean="0"/>
              <a:t>What if BA curricula, teaching and learning collaborated closely across institutions?</a:t>
            </a:r>
          </a:p>
          <a:p>
            <a:pPr lvl="2"/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E5324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5200" y="2075492"/>
            <a:ext cx="341417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new university must establish that ‘the article which it brings into </a:t>
            </a:r>
            <a:r>
              <a:rPr lang="en-US" b="1" dirty="0" smtClean="0"/>
              <a:t>the great market of the nation </a:t>
            </a:r>
            <a:r>
              <a:rPr lang="en-US" dirty="0" smtClean="0"/>
              <a:t>[is] either better than its rival, or at a cheaper rate, or both better and cheaper.’ </a:t>
            </a:r>
          </a:p>
          <a:p>
            <a:r>
              <a:rPr lang="en-US" i="1" dirty="0" smtClean="0"/>
              <a:t>William Hearn, Foundation Professor of Modern History, Literature and Political Science, University of Melbourne, 1850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16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35589"/>
            <a:ext cx="9240795" cy="1325563"/>
          </a:xfrm>
        </p:spPr>
        <p:txBody>
          <a:bodyPr/>
          <a:lstStyle/>
          <a:p>
            <a:r>
              <a:rPr lang="en-AU" dirty="0" smtClean="0"/>
              <a:t>Discipline and Division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9C3488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13005" y="1825625"/>
            <a:ext cx="8470921" cy="4351338"/>
          </a:xfrm>
        </p:spPr>
        <p:txBody>
          <a:bodyPr>
            <a:normAutofit/>
          </a:bodyPr>
          <a:lstStyle/>
          <a:p>
            <a:r>
              <a:rPr lang="en-AU" dirty="0" smtClean="0"/>
              <a:t>Diversity and identity</a:t>
            </a:r>
          </a:p>
          <a:p>
            <a:pPr lvl="1"/>
            <a:r>
              <a:rPr lang="en-AU" dirty="0" smtClean="0"/>
              <a:t>‘Disciplinary difference’</a:t>
            </a:r>
          </a:p>
          <a:p>
            <a:pPr lvl="1"/>
            <a:r>
              <a:rPr lang="en-AU" dirty="0" err="1" smtClean="0"/>
              <a:t>Disciplinarity</a:t>
            </a:r>
            <a:r>
              <a:rPr lang="en-AU" dirty="0" smtClean="0"/>
              <a:t>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dirty="0" err="1" smtClean="0"/>
              <a:t>interdisciplinarity</a:t>
            </a:r>
            <a:endParaRPr lang="en-AU" dirty="0" smtClean="0"/>
          </a:p>
          <a:p>
            <a:pPr lvl="1"/>
            <a:r>
              <a:rPr lang="en-AU" dirty="0" smtClean="0"/>
              <a:t>Core and elective</a:t>
            </a:r>
          </a:p>
          <a:p>
            <a:r>
              <a:rPr lang="en-AU" dirty="0" smtClean="0"/>
              <a:t>Knowledge integration </a:t>
            </a:r>
            <a:endParaRPr lang="en-AU" dirty="0"/>
          </a:p>
          <a:p>
            <a:r>
              <a:rPr lang="en-AU" dirty="0" smtClean="0"/>
              <a:t>‘Connectedness’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Impossible!</a:t>
            </a:r>
          </a:p>
          <a:p>
            <a:pPr lvl="1"/>
            <a:r>
              <a:rPr lang="en-AU" dirty="0" smtClean="0"/>
              <a:t>What if discipline curricula in the BA were explicitly structured around a select number of shared themes, questions or issues?</a:t>
            </a:r>
            <a:endParaRPr lang="en-AU" sz="2000" dirty="0"/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6041" y="2097089"/>
            <a:ext cx="3913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‘…lessons in classics, mathematics and logic, varied by lessons on mathematics, classics and logic.’</a:t>
            </a:r>
          </a:p>
          <a:p>
            <a:r>
              <a:rPr lang="en-US" i="1" dirty="0"/>
              <a:t>T</a:t>
            </a:r>
            <a:r>
              <a:rPr lang="en-US" i="1" dirty="0" smtClean="0"/>
              <a:t>he Age, 1854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010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65125"/>
            <a:ext cx="9240795" cy="1325563"/>
          </a:xfrm>
        </p:spPr>
        <p:txBody>
          <a:bodyPr/>
          <a:lstStyle/>
          <a:p>
            <a:r>
              <a:rPr lang="en-AU" dirty="0" smtClean="0"/>
              <a:t>Wellbeing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004" y="1825625"/>
            <a:ext cx="8443609" cy="4351338"/>
          </a:xfrm>
        </p:spPr>
        <p:txBody>
          <a:bodyPr>
            <a:normAutofit/>
          </a:bodyPr>
          <a:lstStyle/>
          <a:p>
            <a:r>
              <a:rPr lang="en-AU" sz="2400" dirty="0" smtClean="0"/>
              <a:t>Role of curriculum in fostering wellbeing</a:t>
            </a:r>
          </a:p>
          <a:p>
            <a:r>
              <a:rPr lang="en-AU" sz="2400" dirty="0" smtClean="0"/>
              <a:t>Resilience</a:t>
            </a:r>
          </a:p>
          <a:p>
            <a:pPr lvl="1"/>
            <a:r>
              <a:rPr lang="en-AU" sz="2000" dirty="0" smtClean="0"/>
              <a:t>Autonomy and intrinsic motivation</a:t>
            </a:r>
          </a:p>
          <a:p>
            <a:r>
              <a:rPr lang="en-AU" sz="2400" dirty="0" smtClean="0"/>
              <a:t>Application and outcome</a:t>
            </a:r>
          </a:p>
          <a:p>
            <a:pPr lvl="1"/>
            <a:r>
              <a:rPr lang="en-AU" sz="2000" dirty="0" smtClean="0"/>
              <a:t>What difference do my skills and knowledge make?</a:t>
            </a:r>
          </a:p>
          <a:p>
            <a:pPr lvl="1"/>
            <a:r>
              <a:rPr lang="en-AU" sz="2000" dirty="0" smtClean="0"/>
              <a:t>How does what I do matter?</a:t>
            </a:r>
          </a:p>
          <a:p>
            <a:pPr lvl="2"/>
            <a:r>
              <a:rPr lang="en-AU" sz="1800" dirty="0" smtClean="0"/>
              <a:t>Experience of competence</a:t>
            </a:r>
          </a:p>
          <a:p>
            <a:r>
              <a:rPr lang="en-AU" sz="2400" dirty="0" smtClean="0">
                <a:solidFill>
                  <a:srgbClr val="FF0000"/>
                </a:solidFill>
              </a:rPr>
              <a:t>Impossible!</a:t>
            </a:r>
          </a:p>
          <a:p>
            <a:pPr lvl="1"/>
            <a:r>
              <a:rPr lang="en-AU" sz="2000" dirty="0" smtClean="0"/>
              <a:t>What if the BA curriculum (</a:t>
            </a:r>
            <a:r>
              <a:rPr lang="en-AU" sz="2000" i="1" dirty="0" smtClean="0"/>
              <a:t>from start to finish</a:t>
            </a:r>
            <a:r>
              <a:rPr lang="en-AU" sz="2000" dirty="0" smtClean="0"/>
              <a:t>) allowed students to apply their competence in ways that are impactful for the community and themselves?</a:t>
            </a:r>
            <a:endParaRPr lang="en-AU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00A56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99266" y="3044095"/>
            <a:ext cx="340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‘…the child of every class to become </a:t>
            </a:r>
            <a:r>
              <a:rPr lang="en-US" b="1" dirty="0" smtClean="0"/>
              <a:t>great and useful </a:t>
            </a:r>
            <a:r>
              <a:rPr lang="en-US" dirty="0" smtClean="0"/>
              <a:t>in the destinies of his country.’</a:t>
            </a:r>
          </a:p>
          <a:p>
            <a:r>
              <a:rPr lang="en-US" i="1" dirty="0" smtClean="0"/>
              <a:t>William Wentworth, 1848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5858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004" y="365125"/>
            <a:ext cx="9240795" cy="1325563"/>
          </a:xfrm>
        </p:spPr>
        <p:txBody>
          <a:bodyPr/>
          <a:lstStyle/>
          <a:p>
            <a:r>
              <a:rPr lang="en-AU" dirty="0" smtClean="0"/>
              <a:t>Assess, Mark, Grade, Rank!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01795" cy="6858000"/>
          </a:xfrm>
          <a:prstGeom prst="rect">
            <a:avLst/>
          </a:prstGeom>
          <a:solidFill>
            <a:srgbClr val="EE7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347" y="1811971"/>
            <a:ext cx="8744056" cy="435133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Competition </a:t>
            </a:r>
            <a:r>
              <a:rPr lang="en-AU" dirty="0" err="1" smtClean="0"/>
              <a:t>vs</a:t>
            </a:r>
            <a:r>
              <a:rPr lang="en-AU" dirty="0" smtClean="0"/>
              <a:t> collaboration</a:t>
            </a:r>
          </a:p>
          <a:p>
            <a:pPr lvl="1"/>
            <a:r>
              <a:rPr lang="en-AU" dirty="0" smtClean="0"/>
              <a:t>Peer learning: individual </a:t>
            </a:r>
            <a:r>
              <a:rPr lang="en-AU" dirty="0" err="1" smtClean="0"/>
              <a:t>vs</a:t>
            </a:r>
            <a:r>
              <a:rPr lang="en-AU" dirty="0" smtClean="0"/>
              <a:t> groups</a:t>
            </a:r>
          </a:p>
          <a:p>
            <a:pPr lvl="1"/>
            <a:r>
              <a:rPr lang="en-AU" dirty="0" smtClean="0"/>
              <a:t>Anxiety</a:t>
            </a:r>
          </a:p>
          <a:p>
            <a:r>
              <a:rPr lang="en-AU" dirty="0" smtClean="0"/>
              <a:t>A prize to be fought for and won</a:t>
            </a:r>
          </a:p>
          <a:p>
            <a:r>
              <a:rPr lang="en-AU" dirty="0" smtClean="0"/>
              <a:t>Threshold competency</a:t>
            </a:r>
          </a:p>
          <a:p>
            <a:r>
              <a:rPr lang="en-AU" dirty="0" smtClean="0"/>
              <a:t>Formative </a:t>
            </a:r>
            <a:r>
              <a:rPr lang="en-AU" dirty="0" err="1" smtClean="0"/>
              <a:t>vs</a:t>
            </a:r>
            <a:r>
              <a:rPr lang="en-AU" dirty="0" smtClean="0"/>
              <a:t> summative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Impossible!</a:t>
            </a:r>
          </a:p>
          <a:p>
            <a:pPr lvl="1"/>
            <a:r>
              <a:rPr lang="en-AU" dirty="0" smtClean="0"/>
              <a:t>What if BA curricula was structured around threshold competencies and formative feedback, not summative grading?</a:t>
            </a:r>
            <a:endParaRPr lang="en-AU" sz="2000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1" y="5019189"/>
            <a:ext cx="1574800" cy="1838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39827" y="2048183"/>
            <a:ext cx="3455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‘…</a:t>
            </a:r>
            <a:r>
              <a:rPr lang="en-US" b="1" dirty="0" smtClean="0"/>
              <a:t>contend</a:t>
            </a:r>
            <a:r>
              <a:rPr lang="en-US" dirty="0" smtClean="0"/>
              <a:t> on an equal footing for the honors, substantial dignities to be awarded to merit alone.’</a:t>
            </a:r>
          </a:p>
          <a:p>
            <a:r>
              <a:rPr lang="en-US" i="1" dirty="0" smtClean="0"/>
              <a:t>Redmond Barry, 1854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932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558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Heavy</vt:lpstr>
      <vt:lpstr>Avenir Light</vt:lpstr>
      <vt:lpstr>Calibri</vt:lpstr>
      <vt:lpstr>Calibri Light</vt:lpstr>
      <vt:lpstr>Office Theme</vt:lpstr>
      <vt:lpstr> BACHELOR OF ARTS CONFERENCE </vt:lpstr>
      <vt:lpstr>Always Contested</vt:lpstr>
      <vt:lpstr>Time and Tide</vt:lpstr>
      <vt:lpstr>Competition vs collaboration</vt:lpstr>
      <vt:lpstr>Discipline and Division</vt:lpstr>
      <vt:lpstr>Wellbeing</vt:lpstr>
      <vt:lpstr>Assess, Mark, Grade, Rank!</vt:lpstr>
    </vt:vector>
  </TitlesOfParts>
  <Company>University of Queensland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Kaylee Gannaway</dc:creator>
  <cp:lastModifiedBy>Deanne Gannaway</cp:lastModifiedBy>
  <cp:revision>42</cp:revision>
  <dcterms:created xsi:type="dcterms:W3CDTF">2017-03-01T04:46:13Z</dcterms:created>
  <dcterms:modified xsi:type="dcterms:W3CDTF">2017-09-24T11:46:51Z</dcterms:modified>
</cp:coreProperties>
</file>